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21" r:id="rId3"/>
    <p:sldId id="313" r:id="rId4"/>
    <p:sldId id="322" r:id="rId5"/>
    <p:sldId id="393" r:id="rId6"/>
    <p:sldId id="395" r:id="rId7"/>
    <p:sldId id="308" r:id="rId8"/>
    <p:sldId id="314" r:id="rId9"/>
    <p:sldId id="337" r:id="rId10"/>
    <p:sldId id="382" r:id="rId11"/>
    <p:sldId id="383" r:id="rId12"/>
    <p:sldId id="384" r:id="rId13"/>
    <p:sldId id="385" r:id="rId14"/>
    <p:sldId id="259" r:id="rId15"/>
    <p:sldId id="402" r:id="rId16"/>
    <p:sldId id="403" r:id="rId17"/>
    <p:sldId id="388" r:id="rId18"/>
    <p:sldId id="389" r:id="rId19"/>
    <p:sldId id="362" r:id="rId20"/>
    <p:sldId id="400" r:id="rId21"/>
    <p:sldId id="368" r:id="rId22"/>
    <p:sldId id="297" r:id="rId23"/>
    <p:sldId id="275" r:id="rId24"/>
    <p:sldId id="387" r:id="rId25"/>
    <p:sldId id="401" r:id="rId26"/>
    <p:sldId id="392" r:id="rId27"/>
    <p:sldId id="390" r:id="rId28"/>
    <p:sldId id="394" r:id="rId29"/>
    <p:sldId id="396" r:id="rId30"/>
    <p:sldId id="334" r:id="rId31"/>
    <p:sldId id="397" r:id="rId32"/>
    <p:sldId id="386" r:id="rId33"/>
    <p:sldId id="398" r:id="rId34"/>
    <p:sldId id="399" r:id="rId35"/>
    <p:sldId id="279" r:id="rId36"/>
    <p:sldId id="327" r:id="rId37"/>
  </p:sldIdLst>
  <p:sldSz cx="12192000" cy="6858000"/>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Ferrara" initials="MF" lastIdx="3" clrIdx="0">
    <p:extLst>
      <p:ext uri="{19B8F6BF-5375-455C-9EA6-DF929625EA0E}">
        <p15:presenceInfo xmlns:p15="http://schemas.microsoft.com/office/powerpoint/2012/main" userId="S::m.ferrara@regiondenyon.ch::94a2a91d-13b5-4327-b105-5f67799f0c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222"/>
    <a:srgbClr val="EE5462"/>
    <a:srgbClr val="FFFFFF"/>
    <a:srgbClr val="004B93"/>
    <a:srgbClr val="000000"/>
    <a:srgbClr val="B21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71287" autoAdjust="0"/>
  </p:normalViewPr>
  <p:slideViewPr>
    <p:cSldViewPr snapToGrid="0">
      <p:cViewPr varScale="1">
        <p:scale>
          <a:sx n="91" d="100"/>
          <a:sy n="91" d="100"/>
        </p:scale>
        <p:origin x="432" y="96"/>
      </p:cViewPr>
      <p:guideLst/>
    </p:cSldViewPr>
  </p:slideViewPr>
  <p:notesTextViewPr>
    <p:cViewPr>
      <p:scale>
        <a:sx n="3" d="2"/>
        <a:sy n="3" d="2"/>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3"/>
            <a:ext cx="2951850" cy="498852"/>
          </a:xfrm>
          <a:prstGeom prst="rect">
            <a:avLst/>
          </a:prstGeom>
        </p:spPr>
        <p:txBody>
          <a:bodyPr vert="horz" lIns="92272" tIns="46136" rIns="92272" bIns="46136" rtlCol="0"/>
          <a:lstStyle>
            <a:lvl1pPr algn="l">
              <a:defRPr sz="1200"/>
            </a:lvl1pPr>
          </a:lstStyle>
          <a:p>
            <a:endParaRPr lang="fr-CH"/>
          </a:p>
        </p:txBody>
      </p:sp>
      <p:sp>
        <p:nvSpPr>
          <p:cNvPr id="3" name="Espace réservé de la date 2"/>
          <p:cNvSpPr>
            <a:spLocks noGrp="1"/>
          </p:cNvSpPr>
          <p:nvPr>
            <p:ph type="dt" sz="quarter" idx="1"/>
          </p:nvPr>
        </p:nvSpPr>
        <p:spPr>
          <a:xfrm>
            <a:off x="3858536" y="3"/>
            <a:ext cx="2951850" cy="498852"/>
          </a:xfrm>
          <a:prstGeom prst="rect">
            <a:avLst/>
          </a:prstGeom>
        </p:spPr>
        <p:txBody>
          <a:bodyPr vert="horz" lIns="92272" tIns="46136" rIns="92272" bIns="46136" rtlCol="0"/>
          <a:lstStyle>
            <a:lvl1pPr algn="r">
              <a:defRPr sz="1200"/>
            </a:lvl1pPr>
          </a:lstStyle>
          <a:p>
            <a:fld id="{093B57E5-15D6-4002-9104-F55EEC7AD0BF}" type="datetimeFigureOut">
              <a:rPr lang="fr-CH" smtClean="0"/>
              <a:t>22.09.2021</a:t>
            </a:fld>
            <a:endParaRPr lang="fr-CH"/>
          </a:p>
        </p:txBody>
      </p:sp>
      <p:sp>
        <p:nvSpPr>
          <p:cNvPr id="4" name="Espace réservé du pied de page 3"/>
          <p:cNvSpPr>
            <a:spLocks noGrp="1"/>
          </p:cNvSpPr>
          <p:nvPr>
            <p:ph type="ftr" sz="quarter" idx="2"/>
          </p:nvPr>
        </p:nvSpPr>
        <p:spPr>
          <a:xfrm>
            <a:off x="0" y="9443663"/>
            <a:ext cx="2951850" cy="498851"/>
          </a:xfrm>
          <a:prstGeom prst="rect">
            <a:avLst/>
          </a:prstGeom>
        </p:spPr>
        <p:txBody>
          <a:bodyPr vert="horz" lIns="92272" tIns="46136" rIns="92272" bIns="46136"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58536" y="9443663"/>
            <a:ext cx="2951850" cy="498851"/>
          </a:xfrm>
          <a:prstGeom prst="rect">
            <a:avLst/>
          </a:prstGeom>
        </p:spPr>
        <p:txBody>
          <a:bodyPr vert="horz" lIns="92272" tIns="46136" rIns="92272" bIns="46136" rtlCol="0" anchor="b"/>
          <a:lstStyle>
            <a:lvl1pPr algn="r">
              <a:defRPr sz="1200"/>
            </a:lvl1pPr>
          </a:lstStyle>
          <a:p>
            <a:fld id="{3638D33C-33EF-4D03-9209-08A9ACA00D66}" type="slidenum">
              <a:rPr lang="fr-CH" smtClean="0"/>
              <a:t>‹N°›</a:t>
            </a:fld>
            <a:endParaRPr lang="fr-CH"/>
          </a:p>
        </p:txBody>
      </p:sp>
    </p:spTree>
    <p:extLst>
      <p:ext uri="{BB962C8B-B14F-4D97-AF65-F5344CB8AC3E}">
        <p14:creationId xmlns:p14="http://schemas.microsoft.com/office/powerpoint/2010/main" val="384742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3"/>
            <a:ext cx="2951850" cy="498852"/>
          </a:xfrm>
          <a:prstGeom prst="rect">
            <a:avLst/>
          </a:prstGeom>
        </p:spPr>
        <p:txBody>
          <a:bodyPr vert="horz" lIns="92272" tIns="46136" rIns="92272" bIns="46136" rtlCol="0"/>
          <a:lstStyle>
            <a:lvl1pPr algn="l">
              <a:defRPr sz="1200"/>
            </a:lvl1pPr>
          </a:lstStyle>
          <a:p>
            <a:endParaRPr lang="fr-CH"/>
          </a:p>
        </p:txBody>
      </p:sp>
      <p:sp>
        <p:nvSpPr>
          <p:cNvPr id="3" name="Espace réservé de la date 2"/>
          <p:cNvSpPr>
            <a:spLocks noGrp="1"/>
          </p:cNvSpPr>
          <p:nvPr>
            <p:ph type="dt" idx="1"/>
          </p:nvPr>
        </p:nvSpPr>
        <p:spPr>
          <a:xfrm>
            <a:off x="3858536" y="3"/>
            <a:ext cx="2951850" cy="498852"/>
          </a:xfrm>
          <a:prstGeom prst="rect">
            <a:avLst/>
          </a:prstGeom>
        </p:spPr>
        <p:txBody>
          <a:bodyPr vert="horz" lIns="92272" tIns="46136" rIns="92272" bIns="46136" rtlCol="0"/>
          <a:lstStyle>
            <a:lvl1pPr algn="r">
              <a:defRPr sz="1200"/>
            </a:lvl1pPr>
          </a:lstStyle>
          <a:p>
            <a:fld id="{206A4EA5-A015-4F81-898E-547ED909DFFB}" type="datetimeFigureOut">
              <a:rPr lang="fr-CH" smtClean="0"/>
              <a:t>22.09.2021</a:t>
            </a:fld>
            <a:endParaRPr lang="fr-CH"/>
          </a:p>
        </p:txBody>
      </p:sp>
      <p:sp>
        <p:nvSpPr>
          <p:cNvPr id="4" name="Espace réservé de l'image des diapositives 3"/>
          <p:cNvSpPr>
            <a:spLocks noGrp="1" noRot="1" noChangeAspect="1"/>
          </p:cNvSpPr>
          <p:nvPr>
            <p:ph type="sldImg" idx="2"/>
          </p:nvPr>
        </p:nvSpPr>
        <p:spPr>
          <a:xfrm>
            <a:off x="422275" y="1241425"/>
            <a:ext cx="5967413" cy="3355975"/>
          </a:xfrm>
          <a:prstGeom prst="rect">
            <a:avLst/>
          </a:prstGeom>
          <a:noFill/>
          <a:ln w="12700">
            <a:solidFill>
              <a:prstClr val="black"/>
            </a:solidFill>
          </a:ln>
        </p:spPr>
        <p:txBody>
          <a:bodyPr vert="horz" lIns="92272" tIns="46136" rIns="92272" bIns="46136" rtlCol="0" anchor="ctr"/>
          <a:lstStyle/>
          <a:p>
            <a:endParaRPr lang="fr-CH"/>
          </a:p>
        </p:txBody>
      </p:sp>
      <p:sp>
        <p:nvSpPr>
          <p:cNvPr id="5" name="Espace réservé des commentaires 4"/>
          <p:cNvSpPr>
            <a:spLocks noGrp="1"/>
          </p:cNvSpPr>
          <p:nvPr>
            <p:ph type="body" sz="quarter" idx="3"/>
          </p:nvPr>
        </p:nvSpPr>
        <p:spPr>
          <a:xfrm>
            <a:off x="681197" y="4784836"/>
            <a:ext cx="5449570" cy="3914865"/>
          </a:xfrm>
          <a:prstGeom prst="rect">
            <a:avLst/>
          </a:prstGeom>
        </p:spPr>
        <p:txBody>
          <a:bodyPr vert="horz" lIns="92272" tIns="46136" rIns="92272" bIns="4613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443663"/>
            <a:ext cx="2951850" cy="498851"/>
          </a:xfrm>
          <a:prstGeom prst="rect">
            <a:avLst/>
          </a:prstGeom>
        </p:spPr>
        <p:txBody>
          <a:bodyPr vert="horz" lIns="92272" tIns="46136" rIns="92272" bIns="46136"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8536" y="9443663"/>
            <a:ext cx="2951850" cy="498851"/>
          </a:xfrm>
          <a:prstGeom prst="rect">
            <a:avLst/>
          </a:prstGeom>
        </p:spPr>
        <p:txBody>
          <a:bodyPr vert="horz" lIns="92272" tIns="46136" rIns="92272" bIns="46136" rtlCol="0" anchor="b"/>
          <a:lstStyle>
            <a:lvl1pPr algn="r">
              <a:defRPr sz="1200"/>
            </a:lvl1pPr>
          </a:lstStyle>
          <a:p>
            <a:fld id="{57F1D662-3398-4C52-89CB-F5020F01AB34}" type="slidenum">
              <a:rPr lang="fr-CH" smtClean="0"/>
              <a:t>‹N°›</a:t>
            </a:fld>
            <a:endParaRPr lang="fr-CH"/>
          </a:p>
        </p:txBody>
      </p:sp>
    </p:spTree>
    <p:extLst>
      <p:ext uri="{BB962C8B-B14F-4D97-AF65-F5344CB8AC3E}">
        <p14:creationId xmlns:p14="http://schemas.microsoft.com/office/powerpoint/2010/main" val="352530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1</a:t>
            </a:fld>
            <a:endParaRPr lang="fr-CH"/>
          </a:p>
        </p:txBody>
      </p:sp>
    </p:spTree>
    <p:extLst>
      <p:ext uri="{BB962C8B-B14F-4D97-AF65-F5344CB8AC3E}">
        <p14:creationId xmlns:p14="http://schemas.microsoft.com/office/powerpoint/2010/main" val="203439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10</a:t>
            </a:fld>
            <a:endParaRPr lang="fr-CH"/>
          </a:p>
        </p:txBody>
      </p:sp>
    </p:spTree>
    <p:extLst>
      <p:ext uri="{BB962C8B-B14F-4D97-AF65-F5344CB8AC3E}">
        <p14:creationId xmlns:p14="http://schemas.microsoft.com/office/powerpoint/2010/main" val="2228201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11</a:t>
            </a:fld>
            <a:endParaRPr lang="fr-CH"/>
          </a:p>
        </p:txBody>
      </p:sp>
    </p:spTree>
    <p:extLst>
      <p:ext uri="{BB962C8B-B14F-4D97-AF65-F5344CB8AC3E}">
        <p14:creationId xmlns:p14="http://schemas.microsoft.com/office/powerpoint/2010/main" val="389639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12</a:t>
            </a:fld>
            <a:endParaRPr lang="fr-CH"/>
          </a:p>
        </p:txBody>
      </p:sp>
    </p:spTree>
    <p:extLst>
      <p:ext uri="{BB962C8B-B14F-4D97-AF65-F5344CB8AC3E}">
        <p14:creationId xmlns:p14="http://schemas.microsoft.com/office/powerpoint/2010/main" val="4041211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13</a:t>
            </a:fld>
            <a:endParaRPr lang="fr-CH"/>
          </a:p>
        </p:txBody>
      </p:sp>
    </p:spTree>
    <p:extLst>
      <p:ext uri="{BB962C8B-B14F-4D97-AF65-F5344CB8AC3E}">
        <p14:creationId xmlns:p14="http://schemas.microsoft.com/office/powerpoint/2010/main" val="1817157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14</a:t>
            </a:fld>
            <a:endParaRPr lang="fr-CH"/>
          </a:p>
        </p:txBody>
      </p:sp>
    </p:spTree>
    <p:extLst>
      <p:ext uri="{BB962C8B-B14F-4D97-AF65-F5344CB8AC3E}">
        <p14:creationId xmlns:p14="http://schemas.microsoft.com/office/powerpoint/2010/main" val="354722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FM</a:t>
            </a:r>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15</a:t>
            </a:fld>
            <a:endParaRPr lang="fr-CH"/>
          </a:p>
        </p:txBody>
      </p:sp>
    </p:spTree>
    <p:extLst>
      <p:ext uri="{BB962C8B-B14F-4D97-AF65-F5344CB8AC3E}">
        <p14:creationId xmlns:p14="http://schemas.microsoft.com/office/powerpoint/2010/main" val="95888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GP</a:t>
            </a:r>
          </a:p>
          <a:p>
            <a:endParaRPr lang="fr-CH" dirty="0"/>
          </a:p>
          <a:p>
            <a:r>
              <a:rPr lang="fr-CH" dirty="0"/>
              <a:t>Champs d’action présentés dans la brochure:</a:t>
            </a:r>
          </a:p>
          <a:p>
            <a:pPr marL="173010" indent="-173010">
              <a:buFontTx/>
              <a:buChar char="-"/>
            </a:pPr>
            <a:r>
              <a:rPr lang="fr-CH" dirty="0"/>
              <a:t>Cadence et offre</a:t>
            </a:r>
          </a:p>
          <a:p>
            <a:pPr marL="173010" indent="-173010">
              <a:buFontTx/>
              <a:buChar char="-"/>
            </a:pPr>
            <a:r>
              <a:rPr lang="fr-CH" dirty="0"/>
              <a:t>Fréquentation</a:t>
            </a:r>
          </a:p>
          <a:p>
            <a:pPr marL="173010" indent="-173010">
              <a:buFontTx/>
              <a:buChar char="-"/>
            </a:pPr>
            <a:r>
              <a:rPr lang="fr-CH" dirty="0"/>
              <a:t>Aménagements</a:t>
            </a:r>
          </a:p>
          <a:p>
            <a:pPr marL="173010" indent="-173010">
              <a:buFontTx/>
              <a:buChar char="-"/>
            </a:pPr>
            <a:r>
              <a:rPr lang="fr-CH" dirty="0"/>
              <a:t>Accompagnement</a:t>
            </a:r>
          </a:p>
          <a:p>
            <a:pPr marL="173010" indent="-173010">
              <a:buFontTx/>
              <a:buChar char="-"/>
            </a:pPr>
            <a:r>
              <a:rPr lang="fr-CH" dirty="0"/>
              <a:t>Promotion</a:t>
            </a:r>
          </a:p>
          <a:p>
            <a:pPr marL="173010" indent="-173010">
              <a:buFontTx/>
              <a:buChar char="-"/>
            </a:pPr>
            <a:r>
              <a:rPr lang="fr-CH" dirty="0"/>
              <a:t>Gouvernance</a:t>
            </a:r>
          </a:p>
          <a:p>
            <a:pPr marL="173010" indent="-173010">
              <a:buFontTx/>
              <a:buChar char="-"/>
            </a:pPr>
            <a:r>
              <a:rPr lang="fr-CH" dirty="0"/>
              <a:t>Bilan financier</a:t>
            </a:r>
          </a:p>
          <a:p>
            <a:pPr marL="173010" indent="-173010">
              <a:buFontTx/>
              <a:buChar char="-"/>
            </a:pPr>
            <a:endParaRPr lang="fr-CH" dirty="0"/>
          </a:p>
          <a:p>
            <a:pPr marL="0" indent="0">
              <a:buFontTx/>
              <a:buNone/>
            </a:pPr>
            <a:r>
              <a:rPr lang="fr-CH" dirty="0"/>
              <a:t>&gt;&gt; Exemplaires à disposition à la sortie!</a:t>
            </a:r>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17</a:t>
            </a:fld>
            <a:endParaRPr lang="fr-CH"/>
          </a:p>
        </p:txBody>
      </p:sp>
    </p:spTree>
    <p:extLst>
      <p:ext uri="{BB962C8B-B14F-4D97-AF65-F5344CB8AC3E}">
        <p14:creationId xmlns:p14="http://schemas.microsoft.com/office/powerpoint/2010/main" val="350377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2721">
              <a:defRPr/>
            </a:pPr>
            <a:r>
              <a:rPr lang="fr-FR" dirty="0"/>
              <a:t>GP</a:t>
            </a:r>
          </a:p>
          <a:p>
            <a:pPr defTabSz="922721">
              <a:defRPr/>
            </a:pPr>
            <a:endParaRPr lang="fr-FR" dirty="0"/>
          </a:p>
          <a:p>
            <a:pPr defTabSz="922721">
              <a:defRPr/>
            </a:pPr>
            <a:r>
              <a:rPr lang="fr-FR" dirty="0"/>
              <a:t>Demi-tarif découverte: offre spéciale à CHF 33 pour une demi-tarif valable 2 mois, disponible dès le 16 septembre jusqu’au 27 octobre avec le bon à télécharger sur notre site. Les convaincus sont remboursés lors de l’achat d’un abonnement demi-tarif annuel à la suite de l’offre.</a:t>
            </a:r>
          </a:p>
          <a:p>
            <a:pPr defTabSz="922721">
              <a:defRPr/>
            </a:pPr>
            <a:endParaRPr lang="fr-FR" dirty="0"/>
          </a:p>
          <a:p>
            <a:pPr defTabSz="922721">
              <a:defRPr/>
            </a:pPr>
            <a:r>
              <a:rPr lang="fr-FR" dirty="0"/>
              <a:t>&gt;&gt; Flyers avec bon de réduction disponibles à la sortie!</a:t>
            </a:r>
            <a:endParaRPr lang="fr-CH" dirty="0"/>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18</a:t>
            </a:fld>
            <a:endParaRPr lang="fr-CH"/>
          </a:p>
        </p:txBody>
      </p:sp>
    </p:spTree>
    <p:extLst>
      <p:ext uri="{BB962C8B-B14F-4D97-AF65-F5344CB8AC3E}">
        <p14:creationId xmlns:p14="http://schemas.microsoft.com/office/powerpoint/2010/main" val="2067116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GP</a:t>
            </a:r>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19</a:t>
            </a:fld>
            <a:endParaRPr lang="fr-CH"/>
          </a:p>
        </p:txBody>
      </p:sp>
    </p:spTree>
    <p:extLst>
      <p:ext uri="{BB962C8B-B14F-4D97-AF65-F5344CB8AC3E}">
        <p14:creationId xmlns:p14="http://schemas.microsoft.com/office/powerpoint/2010/main" val="3860493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SJ</a:t>
            </a:r>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20</a:t>
            </a:fld>
            <a:endParaRPr lang="fr-CH"/>
          </a:p>
        </p:txBody>
      </p:sp>
    </p:spTree>
    <p:extLst>
      <p:ext uri="{BB962C8B-B14F-4D97-AF65-F5344CB8AC3E}">
        <p14:creationId xmlns:p14="http://schemas.microsoft.com/office/powerpoint/2010/main" val="535862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2</a:t>
            </a:fld>
            <a:endParaRPr lang="fr-CH"/>
          </a:p>
        </p:txBody>
      </p:sp>
    </p:spTree>
    <p:extLst>
      <p:ext uri="{BB962C8B-B14F-4D97-AF65-F5344CB8AC3E}">
        <p14:creationId xmlns:p14="http://schemas.microsoft.com/office/powerpoint/2010/main" val="2732525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SJ</a:t>
            </a:r>
          </a:p>
        </p:txBody>
      </p:sp>
      <p:sp>
        <p:nvSpPr>
          <p:cNvPr id="4" name="Espace réservé du numéro de diapositive 3"/>
          <p:cNvSpPr>
            <a:spLocks noGrp="1"/>
          </p:cNvSpPr>
          <p:nvPr>
            <p:ph type="sldNum" sz="quarter" idx="10"/>
          </p:nvPr>
        </p:nvSpPr>
        <p:spPr/>
        <p:txBody>
          <a:bodyPr/>
          <a:lstStyle/>
          <a:p>
            <a:fld id="{57F1D662-3398-4C52-89CB-F5020F01AB34}" type="slidenum">
              <a:rPr lang="fr-CH" smtClean="0"/>
              <a:t>21</a:t>
            </a:fld>
            <a:endParaRPr lang="fr-CH"/>
          </a:p>
        </p:txBody>
      </p:sp>
    </p:spTree>
    <p:extLst>
      <p:ext uri="{BB962C8B-B14F-4D97-AF65-F5344CB8AC3E}">
        <p14:creationId xmlns:p14="http://schemas.microsoft.com/office/powerpoint/2010/main" val="515068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sz="1200" kern="1200" dirty="0">
                <a:solidFill>
                  <a:schemeClr val="tx1"/>
                </a:solidFill>
                <a:effectLst/>
                <a:latin typeface="+mn-lt"/>
                <a:ea typeface="+mn-ea"/>
                <a:cs typeface="+mn-cs"/>
              </a:rPr>
              <a:t>SJ</a:t>
            </a:r>
          </a:p>
        </p:txBody>
      </p:sp>
      <p:sp>
        <p:nvSpPr>
          <p:cNvPr id="4" name="Espace réservé du numéro de diapositive 3"/>
          <p:cNvSpPr>
            <a:spLocks noGrp="1"/>
          </p:cNvSpPr>
          <p:nvPr>
            <p:ph type="sldNum" sz="quarter" idx="10"/>
          </p:nvPr>
        </p:nvSpPr>
        <p:spPr/>
        <p:txBody>
          <a:bodyPr/>
          <a:lstStyle/>
          <a:p>
            <a:fld id="{57F1D662-3398-4C52-89CB-F5020F01AB34}" type="slidenum">
              <a:rPr lang="fr-CH" smtClean="0"/>
              <a:t>22</a:t>
            </a:fld>
            <a:endParaRPr lang="fr-CH"/>
          </a:p>
        </p:txBody>
      </p:sp>
    </p:spTree>
    <p:extLst>
      <p:ext uri="{BB962C8B-B14F-4D97-AF65-F5344CB8AC3E}">
        <p14:creationId xmlns:p14="http://schemas.microsoft.com/office/powerpoint/2010/main" val="1764091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BD</a:t>
            </a:r>
          </a:p>
          <a:p>
            <a:endParaRPr lang="fr-CH" dirty="0"/>
          </a:p>
          <a:p>
            <a:pPr defTabSz="922721"/>
            <a:r>
              <a:rPr lang="fr-CH" dirty="0"/>
              <a:t>Projet en plusieurs volets:</a:t>
            </a:r>
          </a:p>
          <a:p>
            <a:pPr marL="173010" indent="-173010" defTabSz="922721">
              <a:buFontTx/>
              <a:buChar char="-"/>
            </a:pPr>
            <a:r>
              <a:rPr lang="fr-CH" dirty="0"/>
              <a:t>concertation</a:t>
            </a:r>
          </a:p>
          <a:p>
            <a:pPr marL="173010" indent="-173010" defTabSz="922721">
              <a:buFontTx/>
              <a:buChar char="-"/>
            </a:pPr>
            <a:r>
              <a:rPr lang="fr-CH" dirty="0"/>
              <a:t>évaluation environnementale stratégique (mandataires qui évaluent les politiques publiques en fonction d’indicateurs environnementaux et qui construisent des scénarios de transition écologique)</a:t>
            </a:r>
          </a:p>
          <a:p>
            <a:pPr marL="173010" indent="-173010" defTabSz="922721">
              <a:buFontTx/>
              <a:buChar char="-"/>
            </a:pPr>
            <a:r>
              <a:rPr lang="fr-CH" dirty="0"/>
              <a:t>sensibilisation et communication</a:t>
            </a:r>
          </a:p>
          <a:p>
            <a:pPr marL="173010" indent="-173010" defTabSz="922721">
              <a:buFontTx/>
              <a:buChar char="-"/>
            </a:pPr>
            <a:endParaRPr lang="fr-CH" dirty="0"/>
          </a:p>
          <a:p>
            <a:pPr defTabSz="922721"/>
            <a:r>
              <a:rPr lang="fr-CH" dirty="0"/>
              <a:t>Signataires de la charte pour le territoire vaudois:</a:t>
            </a:r>
          </a:p>
          <a:p>
            <a:pPr marL="173010" indent="-173010" defTabSz="922721">
              <a:buFontTx/>
              <a:buChar char="-"/>
            </a:pPr>
            <a:r>
              <a:rPr lang="fr-CH" dirty="0"/>
              <a:t>Etat de Vaud</a:t>
            </a:r>
          </a:p>
          <a:p>
            <a:pPr marL="173010" indent="-173010" defTabSz="922721">
              <a:buFontTx/>
              <a:buChar char="-"/>
            </a:pPr>
            <a:r>
              <a:rPr lang="fr-CH" dirty="0"/>
              <a:t>Région de Nyon</a:t>
            </a:r>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23</a:t>
            </a:fld>
            <a:endParaRPr lang="fr-CH"/>
          </a:p>
        </p:txBody>
      </p:sp>
    </p:spTree>
    <p:extLst>
      <p:ext uri="{BB962C8B-B14F-4D97-AF65-F5344CB8AC3E}">
        <p14:creationId xmlns:p14="http://schemas.microsoft.com/office/powerpoint/2010/main" val="2502163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BD</a:t>
            </a:r>
          </a:p>
          <a:p>
            <a:endParaRPr lang="fr-CH" dirty="0"/>
          </a:p>
          <a:p>
            <a:r>
              <a:rPr lang="fr-CH" dirty="0"/>
              <a:t>N’hésitez pas à proposer des évènement: en question, appelez le Secrétariat de la Région de Nyon, qui est à disposition.</a:t>
            </a:r>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24</a:t>
            </a:fld>
            <a:endParaRPr lang="fr-CH"/>
          </a:p>
        </p:txBody>
      </p:sp>
    </p:spTree>
    <p:extLst>
      <p:ext uri="{BB962C8B-B14F-4D97-AF65-F5344CB8AC3E}">
        <p14:creationId xmlns:p14="http://schemas.microsoft.com/office/powerpoint/2010/main" val="2987013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CG</a:t>
            </a:r>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26</a:t>
            </a:fld>
            <a:endParaRPr lang="fr-CH"/>
          </a:p>
        </p:txBody>
      </p:sp>
    </p:spTree>
    <p:extLst>
      <p:ext uri="{BB962C8B-B14F-4D97-AF65-F5344CB8AC3E}">
        <p14:creationId xmlns:p14="http://schemas.microsoft.com/office/powerpoint/2010/main" val="1614974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2721">
              <a:defRPr/>
            </a:pPr>
            <a:r>
              <a:rPr lang="fr-FR" dirty="0"/>
              <a:t>PW</a:t>
            </a:r>
          </a:p>
          <a:p>
            <a:pPr defTabSz="922721">
              <a:defRPr/>
            </a:pPr>
            <a:endParaRPr lang="fr-FR" dirty="0"/>
          </a:p>
          <a:p>
            <a:pPr defTabSz="922721">
              <a:defRPr/>
            </a:pPr>
            <a:r>
              <a:rPr lang="fr-FR" dirty="0"/>
              <a:t>Projet-pilote dans 8 communes partenaires: Nyon, Gland, Rolle, Eysins, Coppet, </a:t>
            </a:r>
            <a:r>
              <a:rPr lang="fr-FR" dirty="0" err="1"/>
              <a:t>Founex</a:t>
            </a:r>
            <a:r>
              <a:rPr lang="fr-FR" dirty="0"/>
              <a:t>, Mies, Chavannes-de-Bogis</a:t>
            </a:r>
          </a:p>
          <a:p>
            <a:pPr defTabSz="922721">
              <a:defRPr/>
            </a:pPr>
            <a:r>
              <a:rPr lang="fr-FR" dirty="0"/>
              <a:t>Objectifs: </a:t>
            </a:r>
          </a:p>
          <a:p>
            <a:pPr marL="230680" indent="-230680" defTabSz="922721">
              <a:buFontTx/>
              <a:buAutoNum type="arabicPeriod"/>
              <a:defRPr/>
            </a:pPr>
            <a:r>
              <a:rPr lang="fr-FR" dirty="0"/>
              <a:t>mesurer l’évolution de la mobilité pendulaires à divers niveaux (district, commune, site d’entreprises, entreprise)</a:t>
            </a:r>
          </a:p>
          <a:p>
            <a:pPr marL="230680" indent="-230680" defTabSz="922721">
              <a:buFontTx/>
              <a:buAutoNum type="arabicPeriod"/>
              <a:defRPr/>
            </a:pPr>
            <a:r>
              <a:rPr lang="fr-FR" dirty="0"/>
              <a:t>identifier les mesures à mettre en place dans les diverses zones</a:t>
            </a:r>
          </a:p>
          <a:p>
            <a:pPr marL="230680" indent="-230680" defTabSz="922721">
              <a:buFontTx/>
              <a:buAutoNum type="arabicPeriod"/>
              <a:defRPr/>
            </a:pPr>
            <a:r>
              <a:rPr lang="fr-FR" dirty="0"/>
              <a:t>Faciliter les déplacements des pendulaires habitant ou travaillant dans les communes partenaires</a:t>
            </a:r>
          </a:p>
          <a:p>
            <a:pPr marL="230680" indent="-230680" defTabSz="922721">
              <a:buFontTx/>
              <a:buAutoNum type="arabicPeriod"/>
              <a:defRPr/>
            </a:pPr>
            <a:endParaRPr lang="fr-FR" dirty="0"/>
          </a:p>
          <a:p>
            <a:pPr defTabSz="922721">
              <a:defRPr/>
            </a:pPr>
            <a:r>
              <a:rPr lang="fr-FR" dirty="0"/>
              <a:t>Fonctionnalités</a:t>
            </a:r>
          </a:p>
          <a:p>
            <a:pPr marL="173010" indent="-173010" defTabSz="922721">
              <a:buFontTx/>
              <a:buChar char="-"/>
              <a:defRPr/>
            </a:pPr>
            <a:r>
              <a:rPr lang="fr-FR" dirty="0"/>
              <a:t>Propose des recommandations de transport (intermodaux) sur la base du trajet indiqué</a:t>
            </a:r>
          </a:p>
          <a:p>
            <a:pPr marL="173010" indent="-173010" defTabSz="922721">
              <a:buFontTx/>
              <a:buChar char="-"/>
              <a:defRPr/>
            </a:pPr>
            <a:r>
              <a:rPr lang="fr-FR" dirty="0"/>
              <a:t>Permet de créer des équipes de covoiturage</a:t>
            </a:r>
          </a:p>
          <a:p>
            <a:pPr marL="173010" indent="-173010" defTabSz="922721">
              <a:buFontTx/>
              <a:buChar char="-"/>
              <a:defRPr/>
            </a:pPr>
            <a:r>
              <a:rPr lang="fr-FR" dirty="0"/>
              <a:t>Informe sur les nouveautés et offres en matière de mobilité dans le district </a:t>
            </a:r>
          </a:p>
          <a:p>
            <a:pPr marL="173010" indent="-173010" defTabSz="922721">
              <a:buFontTx/>
              <a:buChar char="-"/>
              <a:defRPr/>
            </a:pPr>
            <a:r>
              <a:rPr lang="fr-FR" dirty="0"/>
              <a:t>Offre une messagerie pour contacter le Guichet Mobile et obtenir des conseils en lien avec la mobilité (type d’abonnement, </a:t>
            </a:r>
            <a:r>
              <a:rPr lang="fr-FR" dirty="0" err="1"/>
              <a:t>PubliBike</a:t>
            </a:r>
            <a:r>
              <a:rPr lang="fr-FR" dirty="0"/>
              <a:t>, etc.)</a:t>
            </a:r>
          </a:p>
          <a:p>
            <a:pPr marL="173010" indent="-173010" defTabSz="922721">
              <a:buFontTx/>
              <a:buChar char="-"/>
              <a:defRPr/>
            </a:pPr>
            <a:r>
              <a:rPr lang="fr-FR" dirty="0"/>
              <a:t>Outil de statistiques qui se base sur les indications des pendulaires (pas de géolocalisation) et dont le traitement des données est anonymisé.</a:t>
            </a:r>
          </a:p>
          <a:p>
            <a:pPr defTabSz="922721">
              <a:defRPr/>
            </a:pPr>
            <a:endParaRPr lang="fr-FR" dirty="0"/>
          </a:p>
          <a:p>
            <a:pPr defTabSz="922721">
              <a:defRPr/>
            </a:pPr>
            <a:r>
              <a:rPr lang="fr-FR" dirty="0"/>
              <a:t>Facilite la gestion des </a:t>
            </a:r>
            <a:r>
              <a:rPr lang="fr-FR" dirty="0" err="1"/>
              <a:t>PMiE</a:t>
            </a:r>
            <a:r>
              <a:rPr lang="fr-FR" dirty="0"/>
              <a:t> dans les sites d’entreprises des communes partenaires et pourrait être répliqué ailleurs s’il fait ses preuves.</a:t>
            </a:r>
            <a:endParaRPr lang="fr-CH" dirty="0"/>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27</a:t>
            </a:fld>
            <a:endParaRPr lang="fr-CH"/>
          </a:p>
        </p:txBody>
      </p:sp>
    </p:spTree>
    <p:extLst>
      <p:ext uri="{BB962C8B-B14F-4D97-AF65-F5344CB8AC3E}">
        <p14:creationId xmlns:p14="http://schemas.microsoft.com/office/powerpoint/2010/main" val="2647364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PW</a:t>
            </a:r>
          </a:p>
          <a:p>
            <a:endParaRPr lang="fr-CH" dirty="0"/>
          </a:p>
          <a:p>
            <a:r>
              <a:rPr lang="fr-FR" dirty="0"/>
              <a:t>Secteurs concernés:</a:t>
            </a:r>
          </a:p>
          <a:p>
            <a:r>
              <a:rPr lang="fr-FR" dirty="0"/>
              <a:t>- sciences de la vie et de l’environnement</a:t>
            </a:r>
          </a:p>
          <a:p>
            <a:r>
              <a:rPr lang="fr-FR" dirty="0"/>
              <a:t>- industrie de précision</a:t>
            </a:r>
          </a:p>
          <a:p>
            <a:r>
              <a:rPr lang="fr-FR" dirty="0"/>
              <a:t>- technologies de l’information et de la communication</a:t>
            </a:r>
          </a:p>
          <a:p>
            <a:r>
              <a:rPr lang="fr-FR" dirty="0"/>
              <a:t>- industrie agro-alimentaire et du tourisme</a:t>
            </a:r>
          </a:p>
          <a:p>
            <a:r>
              <a:rPr lang="fr-FR" dirty="0"/>
              <a:t>- cleantech</a:t>
            </a:r>
          </a:p>
          <a:p>
            <a:r>
              <a:rPr lang="fr-FR" dirty="0"/>
              <a:t>- industrie des produits hauts de gamme</a:t>
            </a:r>
          </a:p>
          <a:p>
            <a:r>
              <a:rPr lang="fr-FR" dirty="0"/>
              <a:t>- sport international</a:t>
            </a:r>
          </a:p>
          <a:p>
            <a:r>
              <a:rPr lang="fr-FR" dirty="0"/>
              <a:t>- activités manufacturières. </a:t>
            </a:r>
            <a:endParaRPr lang="fr-CH" dirty="0"/>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28</a:t>
            </a:fld>
            <a:endParaRPr lang="fr-CH"/>
          </a:p>
        </p:txBody>
      </p:sp>
    </p:spTree>
    <p:extLst>
      <p:ext uri="{BB962C8B-B14F-4D97-AF65-F5344CB8AC3E}">
        <p14:creationId xmlns:p14="http://schemas.microsoft.com/office/powerpoint/2010/main" val="1643636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CL</a:t>
            </a:r>
          </a:p>
          <a:p>
            <a:endParaRPr lang="fr-CH" dirty="0"/>
          </a:p>
          <a:p>
            <a:r>
              <a:rPr lang="fr-CH" dirty="0"/>
              <a:t>Offre limitée à 100 cartes</a:t>
            </a:r>
          </a:p>
          <a:p>
            <a:r>
              <a:rPr lang="fr-CH" dirty="0"/>
              <a:t>Projet-pilote sur 2 ans</a:t>
            </a:r>
          </a:p>
          <a:p>
            <a:r>
              <a:rPr lang="fr-CH" dirty="0"/>
              <a:t>Fonds obtenus du Canton</a:t>
            </a:r>
          </a:p>
          <a:p>
            <a:endParaRPr lang="fr-CH" dirty="0"/>
          </a:p>
          <a:p>
            <a:r>
              <a:rPr lang="fr-CH" dirty="0"/>
              <a:t>Objectifs: </a:t>
            </a:r>
          </a:p>
          <a:p>
            <a:pPr marL="173010" indent="-173010">
              <a:buFontTx/>
              <a:buChar char="-"/>
            </a:pPr>
            <a:r>
              <a:rPr lang="fr-CH" dirty="0"/>
              <a:t>ramener le public dans les théâtres</a:t>
            </a:r>
          </a:p>
          <a:p>
            <a:pPr marL="173010" indent="-173010">
              <a:buFontTx/>
              <a:buChar char="-"/>
            </a:pPr>
            <a:r>
              <a:rPr lang="fr-CH" dirty="0"/>
              <a:t>valoriser la création artistique et les artistes régionaux</a:t>
            </a:r>
          </a:p>
          <a:p>
            <a:pPr marL="173010" indent="-173010">
              <a:buFontTx/>
              <a:buChar char="-"/>
            </a:pPr>
            <a:r>
              <a:rPr lang="fr-CH" dirty="0"/>
              <a:t>créer une communauté incitant d’autres à découvrir les spectacles (bouche à oreille)</a:t>
            </a:r>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29</a:t>
            </a:fld>
            <a:endParaRPr lang="fr-CH"/>
          </a:p>
        </p:txBody>
      </p:sp>
    </p:spTree>
    <p:extLst>
      <p:ext uri="{BB962C8B-B14F-4D97-AF65-F5344CB8AC3E}">
        <p14:creationId xmlns:p14="http://schemas.microsoft.com/office/powerpoint/2010/main" val="3424273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30</a:t>
            </a:fld>
            <a:endParaRPr lang="fr-CH"/>
          </a:p>
        </p:txBody>
      </p:sp>
    </p:spTree>
    <p:extLst>
      <p:ext uri="{BB962C8B-B14F-4D97-AF65-F5344CB8AC3E}">
        <p14:creationId xmlns:p14="http://schemas.microsoft.com/office/powerpoint/2010/main" val="1865766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31</a:t>
            </a:fld>
            <a:endParaRPr lang="fr-CH"/>
          </a:p>
        </p:txBody>
      </p:sp>
    </p:spTree>
    <p:extLst>
      <p:ext uri="{BB962C8B-B14F-4D97-AF65-F5344CB8AC3E}">
        <p14:creationId xmlns:p14="http://schemas.microsoft.com/office/powerpoint/2010/main" val="119342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3</a:t>
            </a:fld>
            <a:endParaRPr lang="fr-CH"/>
          </a:p>
        </p:txBody>
      </p:sp>
    </p:spTree>
    <p:extLst>
      <p:ext uri="{BB962C8B-B14F-4D97-AF65-F5344CB8AC3E}">
        <p14:creationId xmlns:p14="http://schemas.microsoft.com/office/powerpoint/2010/main" val="3016966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32</a:t>
            </a:fld>
            <a:endParaRPr lang="fr-CH"/>
          </a:p>
        </p:txBody>
      </p:sp>
    </p:spTree>
    <p:extLst>
      <p:ext uri="{BB962C8B-B14F-4D97-AF65-F5344CB8AC3E}">
        <p14:creationId xmlns:p14="http://schemas.microsoft.com/office/powerpoint/2010/main" val="744499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33</a:t>
            </a:fld>
            <a:endParaRPr lang="fr-CH"/>
          </a:p>
        </p:txBody>
      </p:sp>
    </p:spTree>
    <p:extLst>
      <p:ext uri="{BB962C8B-B14F-4D97-AF65-F5344CB8AC3E}">
        <p14:creationId xmlns:p14="http://schemas.microsoft.com/office/powerpoint/2010/main" val="1055682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34</a:t>
            </a:fld>
            <a:endParaRPr lang="fr-CH"/>
          </a:p>
        </p:txBody>
      </p:sp>
    </p:spTree>
    <p:extLst>
      <p:ext uri="{BB962C8B-B14F-4D97-AF65-F5344CB8AC3E}">
        <p14:creationId xmlns:p14="http://schemas.microsoft.com/office/powerpoint/2010/main" val="47177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35</a:t>
            </a:fld>
            <a:endParaRPr lang="fr-CH"/>
          </a:p>
        </p:txBody>
      </p:sp>
    </p:spTree>
    <p:extLst>
      <p:ext uri="{BB962C8B-B14F-4D97-AF65-F5344CB8AC3E}">
        <p14:creationId xmlns:p14="http://schemas.microsoft.com/office/powerpoint/2010/main" val="476702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36</a:t>
            </a:fld>
            <a:endParaRPr lang="fr-CH"/>
          </a:p>
        </p:txBody>
      </p:sp>
    </p:spTree>
    <p:extLst>
      <p:ext uri="{BB962C8B-B14F-4D97-AF65-F5344CB8AC3E}">
        <p14:creationId xmlns:p14="http://schemas.microsoft.com/office/powerpoint/2010/main" val="106199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4</a:t>
            </a:fld>
            <a:endParaRPr lang="fr-CH"/>
          </a:p>
        </p:txBody>
      </p:sp>
    </p:spTree>
    <p:extLst>
      <p:ext uri="{BB962C8B-B14F-4D97-AF65-F5344CB8AC3E}">
        <p14:creationId xmlns:p14="http://schemas.microsoft.com/office/powerpoint/2010/main" val="249605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5</a:t>
            </a:fld>
            <a:endParaRPr lang="fr-CH"/>
          </a:p>
        </p:txBody>
      </p:sp>
    </p:spTree>
    <p:extLst>
      <p:ext uri="{BB962C8B-B14F-4D97-AF65-F5344CB8AC3E}">
        <p14:creationId xmlns:p14="http://schemas.microsoft.com/office/powerpoint/2010/main" val="329234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6</a:t>
            </a:fld>
            <a:endParaRPr lang="fr-CH"/>
          </a:p>
        </p:txBody>
      </p:sp>
    </p:spTree>
    <p:extLst>
      <p:ext uri="{BB962C8B-B14F-4D97-AF65-F5344CB8AC3E}">
        <p14:creationId xmlns:p14="http://schemas.microsoft.com/office/powerpoint/2010/main" val="84194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7</a:t>
            </a:fld>
            <a:endParaRPr lang="fr-CH"/>
          </a:p>
        </p:txBody>
      </p:sp>
    </p:spTree>
    <p:extLst>
      <p:ext uri="{BB962C8B-B14F-4D97-AF65-F5344CB8AC3E}">
        <p14:creationId xmlns:p14="http://schemas.microsoft.com/office/powerpoint/2010/main" val="304190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8</a:t>
            </a:fld>
            <a:endParaRPr lang="fr-CH"/>
          </a:p>
        </p:txBody>
      </p:sp>
    </p:spTree>
    <p:extLst>
      <p:ext uri="{BB962C8B-B14F-4D97-AF65-F5344CB8AC3E}">
        <p14:creationId xmlns:p14="http://schemas.microsoft.com/office/powerpoint/2010/main" val="3203225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57F1D662-3398-4C52-89CB-F5020F01AB34}" type="slidenum">
              <a:rPr lang="fr-CH" smtClean="0"/>
              <a:t>9</a:t>
            </a:fld>
            <a:endParaRPr lang="fr-CH"/>
          </a:p>
        </p:txBody>
      </p:sp>
    </p:spTree>
    <p:extLst>
      <p:ext uri="{BB962C8B-B14F-4D97-AF65-F5344CB8AC3E}">
        <p14:creationId xmlns:p14="http://schemas.microsoft.com/office/powerpoint/2010/main" val="2581249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7639" y="-128337"/>
            <a:ext cx="12487275" cy="7090612"/>
          </a:xfrm>
          <a:prstGeom prst="rect">
            <a:avLst/>
          </a:prstGeom>
        </p:spPr>
      </p:pic>
      <p:sp>
        <p:nvSpPr>
          <p:cNvPr id="8" name="Rectangle 7"/>
          <p:cNvSpPr/>
          <p:nvPr userDrawn="1"/>
        </p:nvSpPr>
        <p:spPr>
          <a:xfrm>
            <a:off x="3905250" y="2057401"/>
            <a:ext cx="8434387" cy="355282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p:cNvSpPr>
            <a:spLocks noGrp="1"/>
          </p:cNvSpPr>
          <p:nvPr>
            <p:ph type="ctrTitle" hasCustomPrompt="1"/>
          </p:nvPr>
        </p:nvSpPr>
        <p:spPr>
          <a:xfrm>
            <a:off x="4152898" y="2428875"/>
            <a:ext cx="7200000" cy="2962274"/>
          </a:xfrm>
        </p:spPr>
        <p:txBody>
          <a:bodyPr anchor="ctr"/>
          <a:lstStyle>
            <a:lvl1pPr algn="l">
              <a:lnSpc>
                <a:spcPts val="6000"/>
              </a:lnSpc>
              <a:defRPr sz="6000" baseline="0"/>
            </a:lvl1pPr>
          </a:lstStyle>
          <a:p>
            <a:r>
              <a:rPr lang="fr-FR" dirty="0"/>
              <a:t>Titre pensé comme un énoncé oral, avec au maximum 3 lignes</a:t>
            </a:r>
            <a:endParaRPr lang="fr-CH" dirty="0"/>
          </a:p>
        </p:txBody>
      </p:sp>
      <p:sp>
        <p:nvSpPr>
          <p:cNvPr id="11" name="Rectangle 10"/>
          <p:cNvSpPr/>
          <p:nvPr userDrawn="1"/>
        </p:nvSpPr>
        <p:spPr>
          <a:xfrm>
            <a:off x="3905250" y="5762625"/>
            <a:ext cx="8434387" cy="7239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Sous-titre 2"/>
          <p:cNvSpPr>
            <a:spLocks noGrp="1"/>
          </p:cNvSpPr>
          <p:nvPr>
            <p:ph type="subTitle" idx="1" hasCustomPrompt="1"/>
          </p:nvPr>
        </p:nvSpPr>
        <p:spPr>
          <a:xfrm>
            <a:off x="4152900" y="5943600"/>
            <a:ext cx="7200000" cy="390524"/>
          </a:xfrm>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Lieu, JJ mois AAAA</a:t>
            </a:r>
            <a:endParaRPr lang="fr-CH" dirty="0"/>
          </a:p>
        </p:txBody>
      </p:sp>
      <p:sp>
        <p:nvSpPr>
          <p:cNvPr id="10" name="Rectangle 9"/>
          <p:cNvSpPr/>
          <p:nvPr userDrawn="1"/>
        </p:nvSpPr>
        <p:spPr>
          <a:xfrm>
            <a:off x="-238125" y="450055"/>
            <a:ext cx="3695700" cy="151527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2" name="Imag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473" y="691038"/>
            <a:ext cx="2736000" cy="1021925"/>
          </a:xfrm>
          <a:prstGeom prst="rect">
            <a:avLst/>
          </a:prstGeom>
        </p:spPr>
      </p:pic>
    </p:spTree>
    <p:extLst>
      <p:ext uri="{BB962C8B-B14F-4D97-AF65-F5344CB8AC3E}">
        <p14:creationId xmlns:p14="http://schemas.microsoft.com/office/powerpoint/2010/main" val="4672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numéro de diapositive 5"/>
          <p:cNvSpPr>
            <a:spLocks noGrp="1"/>
          </p:cNvSpPr>
          <p:nvPr>
            <p:ph type="sldNum" sz="quarter" idx="12"/>
          </p:nvPr>
        </p:nvSpPr>
        <p:spPr/>
        <p:txBody>
          <a:bodyPr/>
          <a:lstStyle/>
          <a:p>
            <a:fld id="{FB9504B4-6AD7-4521-BB77-2EB7884A6D28}" type="slidenum">
              <a:rPr lang="fr-CH" smtClean="0"/>
              <a:t>‹N°›</a:t>
            </a:fld>
            <a:endParaRPr lang="fr-CH"/>
          </a:p>
        </p:txBody>
      </p:sp>
      <p:sp>
        <p:nvSpPr>
          <p:cNvPr id="8" name="Titre 1"/>
          <p:cNvSpPr>
            <a:spLocks noGrp="1"/>
          </p:cNvSpPr>
          <p:nvPr>
            <p:ph type="title" hasCustomPrompt="1"/>
          </p:nvPr>
        </p:nvSpPr>
        <p:spPr>
          <a:xfrm>
            <a:off x="838200" y="365125"/>
            <a:ext cx="9000000" cy="1325563"/>
          </a:xfrm>
        </p:spPr>
        <p:txBody>
          <a:bodyPr anchor="t">
            <a:noAutofit/>
          </a:bodyPr>
          <a:lstStyle>
            <a:lvl1pPr>
              <a:lnSpc>
                <a:spcPts val="4400"/>
              </a:lnSpc>
              <a:defRPr/>
            </a:lvl1pPr>
          </a:lstStyle>
          <a:p>
            <a:r>
              <a:rPr lang="fr-FR" dirty="0"/>
              <a:t>Titre pensé comme un énoncé oral, avec au maximum 2 lignes</a:t>
            </a:r>
            <a:endParaRPr lang="fr-CH" dirty="0"/>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3800" y="365125"/>
            <a:ext cx="1080000" cy="403392"/>
          </a:xfrm>
          <a:prstGeom prst="rect">
            <a:avLst/>
          </a:prstGeom>
        </p:spPr>
      </p:pic>
    </p:spTree>
    <p:extLst>
      <p:ext uri="{BB962C8B-B14F-4D97-AF65-F5344CB8AC3E}">
        <p14:creationId xmlns:p14="http://schemas.microsoft.com/office/powerpoint/2010/main" val="147172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838200" y="1825625"/>
            <a:ext cx="5181600" cy="4351338"/>
          </a:xfrm>
        </p:spPr>
        <p:txBody>
          <a:bodyPr>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contenu 3"/>
          <p:cNvSpPr>
            <a:spLocks noGrp="1"/>
          </p:cNvSpPr>
          <p:nvPr>
            <p:ph sz="half" idx="2"/>
          </p:nvPr>
        </p:nvSpPr>
        <p:spPr>
          <a:xfrm>
            <a:off x="6172200" y="1825625"/>
            <a:ext cx="5181600" cy="4351338"/>
          </a:xfrm>
        </p:spPr>
        <p:txBody>
          <a:bodyPr>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7" name="Espace réservé du numéro de diapositive 6"/>
          <p:cNvSpPr>
            <a:spLocks noGrp="1"/>
          </p:cNvSpPr>
          <p:nvPr>
            <p:ph type="sldNum" sz="quarter" idx="12"/>
          </p:nvPr>
        </p:nvSpPr>
        <p:spPr/>
        <p:txBody>
          <a:bodyPr/>
          <a:lstStyle/>
          <a:p>
            <a:fld id="{FB9504B4-6AD7-4521-BB77-2EB7884A6D28}" type="slidenum">
              <a:rPr lang="fr-CH" smtClean="0"/>
              <a:t>‹N°›</a:t>
            </a:fld>
            <a:endParaRPr lang="fr-CH"/>
          </a:p>
        </p:txBody>
      </p:sp>
      <p:sp>
        <p:nvSpPr>
          <p:cNvPr id="10" name="Titre 1"/>
          <p:cNvSpPr>
            <a:spLocks noGrp="1"/>
          </p:cNvSpPr>
          <p:nvPr>
            <p:ph type="title" hasCustomPrompt="1"/>
          </p:nvPr>
        </p:nvSpPr>
        <p:spPr>
          <a:xfrm>
            <a:off x="838200" y="365125"/>
            <a:ext cx="9000000" cy="1325563"/>
          </a:xfrm>
        </p:spPr>
        <p:txBody>
          <a:bodyPr anchor="t">
            <a:noAutofit/>
          </a:bodyPr>
          <a:lstStyle>
            <a:lvl1pPr>
              <a:lnSpc>
                <a:spcPts val="4400"/>
              </a:lnSpc>
              <a:defRPr/>
            </a:lvl1pPr>
          </a:lstStyle>
          <a:p>
            <a:r>
              <a:rPr lang="fr-FR" dirty="0"/>
              <a:t>Titre pensé comme un énoncé oral, avec au maximum 2 lignes</a:t>
            </a:r>
            <a:endParaRPr lang="fr-CH" dirty="0"/>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3800" y="365125"/>
            <a:ext cx="1080000" cy="403392"/>
          </a:xfrm>
          <a:prstGeom prst="rect">
            <a:avLst/>
          </a:prstGeom>
        </p:spPr>
      </p:pic>
    </p:spTree>
    <p:extLst>
      <p:ext uri="{BB962C8B-B14F-4D97-AF65-F5344CB8AC3E}">
        <p14:creationId xmlns:p14="http://schemas.microsoft.com/office/powerpoint/2010/main" val="16988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1">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1850" y="1709738"/>
            <a:ext cx="10515600" cy="2852737"/>
          </a:xfrm>
        </p:spPr>
        <p:txBody>
          <a:bodyPr anchor="b">
            <a:noAutofit/>
          </a:bodyPr>
          <a:lstStyle>
            <a:lvl1pPr>
              <a:lnSpc>
                <a:spcPts val="5000"/>
              </a:lnSpc>
              <a:defRPr sz="5000" baseline="0">
                <a:solidFill>
                  <a:schemeClr val="tx1"/>
                </a:solidFill>
              </a:defRPr>
            </a:lvl1pPr>
          </a:lstStyle>
          <a:p>
            <a:r>
              <a:rPr lang="fr-FR" dirty="0"/>
              <a:t>Titre de section pensé comme un énoncé oral, avec au grand maximum 3 lignes</a:t>
            </a:r>
            <a:endParaRPr lang="fr-CH" dirty="0"/>
          </a:p>
        </p:txBody>
      </p:sp>
      <p:sp>
        <p:nvSpPr>
          <p:cNvPr id="3" name="Espace réservé du texte 2"/>
          <p:cNvSpPr>
            <a:spLocks noGrp="1"/>
          </p:cNvSpPr>
          <p:nvPr>
            <p:ph type="body" idx="1" hasCustomPrompt="1"/>
          </p:nvPr>
        </p:nvSpPr>
        <p:spPr>
          <a:xfrm>
            <a:off x="831850" y="4589463"/>
            <a:ext cx="10515600" cy="1500187"/>
          </a:xfrm>
        </p:spPr>
        <p:txBody>
          <a:bodyPr>
            <a:noAutofit/>
          </a:bodyPr>
          <a:lstStyle>
            <a:lvl1pPr marL="0" indent="0">
              <a:buNone/>
              <a:defRPr sz="2400" baseline="0">
                <a:solidFill>
                  <a:srgbClr val="B2122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 ou Prénom Nom de l’orateur</a:t>
            </a:r>
          </a:p>
        </p:txBody>
      </p:sp>
      <p:sp>
        <p:nvSpPr>
          <p:cNvPr id="6" name="Espace réservé du numéro de diapositive 5"/>
          <p:cNvSpPr>
            <a:spLocks noGrp="1"/>
          </p:cNvSpPr>
          <p:nvPr>
            <p:ph type="sldNum" sz="quarter" idx="12"/>
          </p:nvPr>
        </p:nvSpPr>
        <p:spPr/>
        <p:txBody>
          <a:bodyPr/>
          <a:lstStyle/>
          <a:p>
            <a:fld id="{FB9504B4-6AD7-4521-BB77-2EB7884A6D28}" type="slidenum">
              <a:rPr lang="fr-CH" smtClean="0"/>
              <a:t>‹N°›</a:t>
            </a:fld>
            <a:endParaRPr lang="fr-CH"/>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3800" y="365125"/>
            <a:ext cx="1080000" cy="403392"/>
          </a:xfrm>
          <a:prstGeom prst="rect">
            <a:avLst/>
          </a:prstGeom>
        </p:spPr>
      </p:pic>
    </p:spTree>
    <p:extLst>
      <p:ext uri="{BB962C8B-B14F-4D97-AF65-F5344CB8AC3E}">
        <p14:creationId xmlns:p14="http://schemas.microsoft.com/office/powerpoint/2010/main" val="261485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2">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86500" y="1603376"/>
            <a:ext cx="5060950" cy="3282949"/>
          </a:xfrm>
        </p:spPr>
        <p:txBody>
          <a:bodyPr anchor="b">
            <a:noAutofit/>
          </a:bodyPr>
          <a:lstStyle>
            <a:lvl1pPr>
              <a:lnSpc>
                <a:spcPts val="5000"/>
              </a:lnSpc>
              <a:defRPr sz="5000" baseline="0">
                <a:solidFill>
                  <a:schemeClr val="tx1"/>
                </a:solidFill>
              </a:defRPr>
            </a:lvl1pPr>
          </a:lstStyle>
          <a:p>
            <a:r>
              <a:rPr lang="fr-FR" dirty="0"/>
              <a:t>Titre de section pensé comme un énoncé oral, au grand maximum en 5 lignes</a:t>
            </a:r>
            <a:endParaRPr lang="fr-CH" dirty="0"/>
          </a:p>
        </p:txBody>
      </p:sp>
      <p:sp>
        <p:nvSpPr>
          <p:cNvPr id="3" name="Espace réservé du texte 2"/>
          <p:cNvSpPr>
            <a:spLocks noGrp="1"/>
          </p:cNvSpPr>
          <p:nvPr>
            <p:ph type="body" idx="1" hasCustomPrompt="1"/>
          </p:nvPr>
        </p:nvSpPr>
        <p:spPr>
          <a:xfrm>
            <a:off x="6286500" y="4981574"/>
            <a:ext cx="5060950" cy="1108075"/>
          </a:xfrm>
        </p:spPr>
        <p:txBody>
          <a:bodyPr>
            <a:noAutofit/>
          </a:bodyPr>
          <a:lstStyle>
            <a:lvl1pPr marL="0" indent="0">
              <a:buNone/>
              <a:defRPr sz="2400" baseline="0">
                <a:solidFill>
                  <a:srgbClr val="B2122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 ou Prénom Nom de l’orateur sur au maximum 3 lignes comme ici présenté</a:t>
            </a:r>
          </a:p>
        </p:txBody>
      </p:sp>
      <p:sp>
        <p:nvSpPr>
          <p:cNvPr id="6" name="Espace réservé du numéro de diapositive 5"/>
          <p:cNvSpPr>
            <a:spLocks noGrp="1"/>
          </p:cNvSpPr>
          <p:nvPr>
            <p:ph type="sldNum" sz="quarter" idx="12"/>
          </p:nvPr>
        </p:nvSpPr>
        <p:spPr/>
        <p:txBody>
          <a:bodyPr/>
          <a:lstStyle/>
          <a:p>
            <a:fld id="{FB9504B4-6AD7-4521-BB77-2EB7884A6D28}" type="slidenum">
              <a:rPr lang="fr-CH" smtClean="0"/>
              <a:t>‹N°›</a:t>
            </a:fld>
            <a:endParaRPr lang="fr-CH"/>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3800" y="365125"/>
            <a:ext cx="1080000" cy="403392"/>
          </a:xfrm>
          <a:prstGeom prst="rect">
            <a:avLst/>
          </a:prstGeom>
        </p:spPr>
      </p:pic>
      <p:grpSp>
        <p:nvGrpSpPr>
          <p:cNvPr id="5" name="Groupe 4"/>
          <p:cNvGrpSpPr/>
          <p:nvPr userDrawn="1"/>
        </p:nvGrpSpPr>
        <p:grpSpPr>
          <a:xfrm>
            <a:off x="-754892" y="-122589"/>
            <a:ext cx="6679443" cy="7721380"/>
            <a:chOff x="-754892" y="-122589"/>
            <a:chExt cx="6679443" cy="7721380"/>
          </a:xfrm>
        </p:grpSpPr>
        <p:sp>
          <p:nvSpPr>
            <p:cNvPr id="9" name="Rectangle 8"/>
            <p:cNvSpPr/>
            <p:nvPr userDrawn="1"/>
          </p:nvSpPr>
          <p:spPr>
            <a:xfrm>
              <a:off x="-104775" y="-122589"/>
              <a:ext cx="6029326" cy="7047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7" name="Image 6"/>
            <p:cNvPicPr>
              <a:picLocks noChangeAspect="1"/>
            </p:cNvPicPr>
            <p:nvPr userDrawn="1"/>
          </p:nvPicPr>
          <p:blipFill rotWithShape="1">
            <a:blip r:embed="rId3" cstate="screen">
              <a:lum contrast="-10000"/>
              <a:extLst>
                <a:ext uri="{28A0092B-C50C-407E-A947-70E740481C1C}">
                  <a14:useLocalDpi xmlns:a14="http://schemas.microsoft.com/office/drawing/2010/main"/>
                </a:ext>
              </a:extLst>
            </a:blip>
            <a:srcRect r="59369"/>
            <a:stretch/>
          </p:blipFill>
          <p:spPr>
            <a:xfrm>
              <a:off x="-754892" y="3353893"/>
              <a:ext cx="4412493" cy="4244898"/>
            </a:xfrm>
            <a:prstGeom prst="rect">
              <a:avLst/>
            </a:prstGeom>
          </p:spPr>
        </p:pic>
      </p:grpSp>
    </p:spTree>
    <p:extLst>
      <p:ext uri="{BB962C8B-B14F-4D97-AF65-F5344CB8AC3E}">
        <p14:creationId xmlns:p14="http://schemas.microsoft.com/office/powerpoint/2010/main" val="284327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B9504B4-6AD7-4521-BB77-2EB7884A6D28}" type="slidenum">
              <a:rPr lang="fr-CH" smtClean="0"/>
              <a:t>‹N°›</a:t>
            </a:fld>
            <a:endParaRPr lang="fr-CH"/>
          </a:p>
        </p:txBody>
      </p:sp>
      <p:sp>
        <p:nvSpPr>
          <p:cNvPr id="8" name="Titre 1"/>
          <p:cNvSpPr>
            <a:spLocks noGrp="1"/>
          </p:cNvSpPr>
          <p:nvPr>
            <p:ph type="title" hasCustomPrompt="1"/>
          </p:nvPr>
        </p:nvSpPr>
        <p:spPr>
          <a:xfrm>
            <a:off x="838200" y="365125"/>
            <a:ext cx="9000000" cy="1325563"/>
          </a:xfrm>
        </p:spPr>
        <p:txBody>
          <a:bodyPr anchor="t">
            <a:noAutofit/>
          </a:bodyPr>
          <a:lstStyle>
            <a:lvl1pPr>
              <a:lnSpc>
                <a:spcPts val="4400"/>
              </a:lnSpc>
              <a:defRPr/>
            </a:lvl1pPr>
          </a:lstStyle>
          <a:p>
            <a:r>
              <a:rPr lang="fr-FR" dirty="0"/>
              <a:t>Titre pensé comme un énoncé oral, avec au maximum 2 lignes</a:t>
            </a:r>
            <a:endParaRPr lang="fr-CH" dirty="0"/>
          </a:p>
        </p:txBody>
      </p:sp>
      <p:pic>
        <p:nvPicPr>
          <p:cNvPr id="6" name="Imag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3800" y="365125"/>
            <a:ext cx="1080000" cy="403392"/>
          </a:xfrm>
          <a:prstGeom prst="rect">
            <a:avLst/>
          </a:prstGeom>
        </p:spPr>
      </p:pic>
    </p:spTree>
    <p:extLst>
      <p:ext uri="{BB962C8B-B14F-4D97-AF65-F5344CB8AC3E}">
        <p14:creationId xmlns:p14="http://schemas.microsoft.com/office/powerpoint/2010/main" val="2930649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fr-CH"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504B4-6AD7-4521-BB77-2EB7884A6D28}" type="slidenum">
              <a:rPr lang="fr-CH" smtClean="0"/>
              <a:t>‹N°›</a:t>
            </a:fld>
            <a:endParaRPr lang="fr-CH"/>
          </a:p>
        </p:txBody>
      </p:sp>
    </p:spTree>
    <p:extLst>
      <p:ext uri="{BB962C8B-B14F-4D97-AF65-F5344CB8AC3E}">
        <p14:creationId xmlns:p14="http://schemas.microsoft.com/office/powerpoint/2010/main" val="165470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5" r:id="rId5"/>
    <p:sldLayoutId id="2147483654" r:id="rId6"/>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egiondenyon.ch/programme-t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hyperlink" Target="https://regiondenyon.ch/demi-tari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hyperlink" Target="https://regiondenyon.ch/avantages-loisi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egiondenyon.ch/givrin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grand-geneve-en-transition.org/" TargetMode="External"/><Relationship Id="rId7"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hyperlink" Target="https://guichet-mobile.ch/ap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heatres-coteacote.ch/"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secretaire.ci@regiondenyon.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CH" dirty="0"/>
              <a:t>Conseil intercommunal</a:t>
            </a:r>
          </a:p>
        </p:txBody>
      </p:sp>
      <p:sp>
        <p:nvSpPr>
          <p:cNvPr id="3" name="Sous-titre 2"/>
          <p:cNvSpPr>
            <a:spLocks noGrp="1"/>
          </p:cNvSpPr>
          <p:nvPr>
            <p:ph type="subTitle" idx="1"/>
          </p:nvPr>
        </p:nvSpPr>
        <p:spPr/>
        <p:txBody>
          <a:bodyPr>
            <a:noAutofit/>
          </a:bodyPr>
          <a:lstStyle/>
          <a:p>
            <a:r>
              <a:rPr lang="fr-CH" dirty="0"/>
              <a:t>Gland, 16 septembre 2021</a:t>
            </a:r>
          </a:p>
        </p:txBody>
      </p:sp>
    </p:spTree>
    <p:extLst>
      <p:ext uri="{BB962C8B-B14F-4D97-AF65-F5344CB8AC3E}">
        <p14:creationId xmlns:p14="http://schemas.microsoft.com/office/powerpoint/2010/main" val="1618249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 02-2021</a:t>
            </a:r>
            <a:br>
              <a:rPr lang="fr-FR" dirty="0"/>
            </a:br>
            <a:r>
              <a:rPr lang="fr-FR" b="1" dirty="0"/>
              <a:t>Compétences du Comité de direction d’engager des dépenses imprévisibles, exceptionnelles et urgentes 2021-2026</a:t>
            </a:r>
            <a:endParaRPr lang="fr-CH" dirty="0"/>
          </a:p>
        </p:txBody>
      </p:sp>
      <p:sp>
        <p:nvSpPr>
          <p:cNvPr id="3" name="Espace réservé du texte 2"/>
          <p:cNvSpPr>
            <a:spLocks noGrp="1"/>
          </p:cNvSpPr>
          <p:nvPr>
            <p:ph type="body" idx="1"/>
          </p:nvPr>
        </p:nvSpPr>
        <p:spPr/>
        <p:txBody>
          <a:bodyPr/>
          <a:lstStyle/>
          <a:p>
            <a:r>
              <a:rPr lang="fr-CH" dirty="0"/>
              <a:t>Responsable politique: Frédéric Mani</a:t>
            </a:r>
          </a:p>
        </p:txBody>
      </p:sp>
    </p:spTree>
    <p:extLst>
      <p:ext uri="{BB962C8B-B14F-4D97-AF65-F5344CB8AC3E}">
        <p14:creationId xmlns:p14="http://schemas.microsoft.com/office/powerpoint/2010/main" val="1645869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 03-2021</a:t>
            </a:r>
            <a:br>
              <a:rPr lang="fr-FR" dirty="0"/>
            </a:br>
            <a:r>
              <a:rPr lang="fr-FR" b="1" dirty="0"/>
              <a:t>Demande de crédit de CHF 364'581 pour la 2e étape de la Route Suisse (RC1) en traversée de Coppet</a:t>
            </a:r>
            <a:endParaRPr lang="fr-CH" dirty="0"/>
          </a:p>
        </p:txBody>
      </p:sp>
      <p:sp>
        <p:nvSpPr>
          <p:cNvPr id="3" name="Espace réservé du texte 2"/>
          <p:cNvSpPr>
            <a:spLocks noGrp="1"/>
          </p:cNvSpPr>
          <p:nvPr>
            <p:ph type="body" idx="1"/>
          </p:nvPr>
        </p:nvSpPr>
        <p:spPr/>
        <p:txBody>
          <a:bodyPr/>
          <a:lstStyle/>
          <a:p>
            <a:r>
              <a:rPr lang="fr-CH" dirty="0"/>
              <a:t>Responsable politique: Frédéric Mani</a:t>
            </a:r>
          </a:p>
        </p:txBody>
      </p:sp>
    </p:spTree>
    <p:extLst>
      <p:ext uri="{BB962C8B-B14F-4D97-AF65-F5344CB8AC3E}">
        <p14:creationId xmlns:p14="http://schemas.microsoft.com/office/powerpoint/2010/main" val="68609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 04-2021</a:t>
            </a:r>
            <a:br>
              <a:rPr lang="fr-FR" dirty="0"/>
            </a:br>
            <a:r>
              <a:rPr lang="fr-FR" b="1" dirty="0"/>
              <a:t>État financier du fonds TP régional 2010-2020</a:t>
            </a:r>
            <a:endParaRPr lang="fr-CH" dirty="0"/>
          </a:p>
        </p:txBody>
      </p:sp>
      <p:sp>
        <p:nvSpPr>
          <p:cNvPr id="3" name="Espace réservé du texte 2"/>
          <p:cNvSpPr>
            <a:spLocks noGrp="1"/>
          </p:cNvSpPr>
          <p:nvPr>
            <p:ph type="body" idx="1"/>
          </p:nvPr>
        </p:nvSpPr>
        <p:spPr/>
        <p:txBody>
          <a:bodyPr/>
          <a:lstStyle/>
          <a:p>
            <a:r>
              <a:rPr lang="fr-CH" dirty="0"/>
              <a:t>Responsable politique: Gérard Produit</a:t>
            </a:r>
          </a:p>
        </p:txBody>
      </p:sp>
    </p:spTree>
    <p:extLst>
      <p:ext uri="{BB962C8B-B14F-4D97-AF65-F5344CB8AC3E}">
        <p14:creationId xmlns:p14="http://schemas.microsoft.com/office/powerpoint/2010/main" val="1758888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 05-2021</a:t>
            </a:r>
            <a:br>
              <a:rPr lang="fr-FR" dirty="0"/>
            </a:br>
            <a:r>
              <a:rPr lang="fr-FR" b="1" dirty="0"/>
              <a:t>Participation de CHF 560'000 pour l’accompagnement opérationnel du programme TP</a:t>
            </a:r>
            <a:endParaRPr lang="fr-CH" dirty="0"/>
          </a:p>
        </p:txBody>
      </p:sp>
      <p:sp>
        <p:nvSpPr>
          <p:cNvPr id="3" name="Espace réservé du texte 2"/>
          <p:cNvSpPr>
            <a:spLocks noGrp="1"/>
          </p:cNvSpPr>
          <p:nvPr>
            <p:ph type="body" idx="1"/>
          </p:nvPr>
        </p:nvSpPr>
        <p:spPr/>
        <p:txBody>
          <a:bodyPr/>
          <a:lstStyle/>
          <a:p>
            <a:r>
              <a:rPr lang="fr-CH" dirty="0"/>
              <a:t>Responsable politique: Gérard Produit</a:t>
            </a:r>
          </a:p>
        </p:txBody>
      </p:sp>
    </p:spTree>
    <p:extLst>
      <p:ext uri="{BB962C8B-B14F-4D97-AF65-F5344CB8AC3E}">
        <p14:creationId xmlns:p14="http://schemas.microsoft.com/office/powerpoint/2010/main" val="225132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Informations du Comité de direction</a:t>
            </a:r>
          </a:p>
        </p:txBody>
      </p:sp>
      <p:sp>
        <p:nvSpPr>
          <p:cNvPr id="3" name="Espace réservé du texte 2"/>
          <p:cNvSpPr>
            <a:spLocks noGrp="1"/>
          </p:cNvSpPr>
          <p:nvPr>
            <p:ph type="body" idx="1"/>
          </p:nvPr>
        </p:nvSpPr>
        <p:spPr/>
        <p:txBody>
          <a:bodyPr/>
          <a:lstStyle/>
          <a:p>
            <a:endParaRPr lang="fr-CH"/>
          </a:p>
        </p:txBody>
      </p:sp>
    </p:spTree>
    <p:extLst>
      <p:ext uri="{BB962C8B-B14F-4D97-AF65-F5344CB8AC3E}">
        <p14:creationId xmlns:p14="http://schemas.microsoft.com/office/powerpoint/2010/main" val="3652785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F78D95-07D2-4233-8E0B-98F18934C13D}"/>
              </a:ext>
            </a:extLst>
          </p:cNvPr>
          <p:cNvSpPr>
            <a:spLocks noGrp="1"/>
          </p:cNvSpPr>
          <p:nvPr>
            <p:ph idx="1"/>
          </p:nvPr>
        </p:nvSpPr>
        <p:spPr/>
        <p:txBody>
          <a:bodyPr/>
          <a:lstStyle/>
          <a:p>
            <a:endParaRPr lang="fr-CH"/>
          </a:p>
        </p:txBody>
      </p:sp>
      <p:sp>
        <p:nvSpPr>
          <p:cNvPr id="3" name="Titre 2">
            <a:extLst>
              <a:ext uri="{FF2B5EF4-FFF2-40B4-BE49-F238E27FC236}">
                <a16:creationId xmlns:a16="http://schemas.microsoft.com/office/drawing/2014/main" id="{BD145881-2B85-4F5A-A7E7-F5B384B886E5}"/>
              </a:ext>
            </a:extLst>
          </p:cNvPr>
          <p:cNvSpPr>
            <a:spLocks noGrp="1"/>
          </p:cNvSpPr>
          <p:nvPr>
            <p:ph type="title"/>
          </p:nvPr>
        </p:nvSpPr>
        <p:spPr/>
        <p:txBody>
          <a:bodyPr/>
          <a:lstStyle/>
          <a:p>
            <a:r>
              <a:rPr lang="fr-CH" dirty="0"/>
              <a:t>Composition du nouveau</a:t>
            </a:r>
            <a:br>
              <a:rPr lang="fr-CH" dirty="0"/>
            </a:br>
            <a:r>
              <a:rPr lang="fr-CH" dirty="0"/>
              <a:t>Comité de direction</a:t>
            </a:r>
          </a:p>
        </p:txBody>
      </p:sp>
      <p:pic>
        <p:nvPicPr>
          <p:cNvPr id="5" name="Image 4">
            <a:extLst>
              <a:ext uri="{FF2B5EF4-FFF2-40B4-BE49-F238E27FC236}">
                <a16:creationId xmlns:a16="http://schemas.microsoft.com/office/drawing/2014/main" id="{09DCB96E-E7ED-4ED3-96D5-0B24169FAE6F}"/>
              </a:ext>
            </a:extLst>
          </p:cNvPr>
          <p:cNvPicPr>
            <a:picLocks noChangeAspect="1"/>
          </p:cNvPicPr>
          <p:nvPr/>
        </p:nvPicPr>
        <p:blipFill rotWithShape="1">
          <a:blip r:embed="rId3"/>
          <a:srcRect l="2614" r="2614"/>
          <a:stretch/>
        </p:blipFill>
        <p:spPr>
          <a:xfrm>
            <a:off x="838199" y="1825625"/>
            <a:ext cx="10515601" cy="5116530"/>
          </a:xfrm>
          <a:prstGeom prst="rect">
            <a:avLst/>
          </a:prstGeom>
        </p:spPr>
      </p:pic>
    </p:spTree>
    <p:extLst>
      <p:ext uri="{BB962C8B-B14F-4D97-AF65-F5344CB8AC3E}">
        <p14:creationId xmlns:p14="http://schemas.microsoft.com/office/powerpoint/2010/main" val="776052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BFD8D65-94F4-4AD9-ABAC-6A85E137CC8F}"/>
              </a:ext>
            </a:extLst>
          </p:cNvPr>
          <p:cNvSpPr>
            <a:spLocks noGrp="1"/>
          </p:cNvSpPr>
          <p:nvPr>
            <p:ph idx="1"/>
          </p:nvPr>
        </p:nvSpPr>
        <p:spPr/>
        <p:txBody>
          <a:bodyPr/>
          <a:lstStyle/>
          <a:p>
            <a:r>
              <a:rPr lang="fr-FR" dirty="0"/>
              <a:t>Représentant au Bureau du GLCT comme vice-prés.: </a:t>
            </a:r>
            <a:r>
              <a:rPr lang="fr-FR" b="1" dirty="0"/>
              <a:t>Frédéric Mani</a:t>
            </a:r>
          </a:p>
          <a:p>
            <a:r>
              <a:rPr lang="fr-FR" dirty="0"/>
              <a:t>Représentants à l’Assemblée du GLCT: </a:t>
            </a:r>
            <a:r>
              <a:rPr lang="fr-FR" b="1" dirty="0"/>
              <a:t>Frédéric Mani, Christine Girod, Pierre-Alain Schmidt</a:t>
            </a:r>
          </a:p>
          <a:p>
            <a:r>
              <a:rPr lang="fr-FR" dirty="0"/>
              <a:t>Représentant au Groupe de travail thématique (GTT) Mobilité: </a:t>
            </a:r>
            <a:r>
              <a:rPr lang="fr-FR" b="1" dirty="0"/>
              <a:t>Gérard Produit</a:t>
            </a:r>
          </a:p>
          <a:p>
            <a:r>
              <a:rPr lang="fr-FR" dirty="0"/>
              <a:t>Représentant au GTT Transition écologique: </a:t>
            </a:r>
            <a:r>
              <a:rPr lang="fr-FR" b="1" dirty="0"/>
              <a:t>Bruno Dard</a:t>
            </a:r>
          </a:p>
          <a:p>
            <a:r>
              <a:rPr lang="fr-FR" dirty="0"/>
              <a:t>Représentant au GTT Aménagement du territoire: </a:t>
            </a:r>
            <a:r>
              <a:rPr lang="fr-FR" b="1" dirty="0"/>
              <a:t>Christine Girod</a:t>
            </a:r>
          </a:p>
          <a:p>
            <a:r>
              <a:rPr lang="fr-FR" dirty="0"/>
              <a:t>Délégué du GLCT auprès du Forum d’agglomération (société civile): </a:t>
            </a:r>
            <a:r>
              <a:rPr lang="fr-FR" b="1" dirty="0"/>
              <a:t>Pierre-Alain Schmidt</a:t>
            </a:r>
          </a:p>
          <a:p>
            <a:endParaRPr lang="fr-CH" dirty="0"/>
          </a:p>
        </p:txBody>
      </p:sp>
      <p:sp>
        <p:nvSpPr>
          <p:cNvPr id="3" name="Titre 2">
            <a:extLst>
              <a:ext uri="{FF2B5EF4-FFF2-40B4-BE49-F238E27FC236}">
                <a16:creationId xmlns:a16="http://schemas.microsoft.com/office/drawing/2014/main" id="{C6D7A2E6-3B6E-4692-89B6-96E949C6013B}"/>
              </a:ext>
            </a:extLst>
          </p:cNvPr>
          <p:cNvSpPr>
            <a:spLocks noGrp="1"/>
          </p:cNvSpPr>
          <p:nvPr>
            <p:ph type="title"/>
          </p:nvPr>
        </p:nvSpPr>
        <p:spPr/>
        <p:txBody>
          <a:bodyPr/>
          <a:lstStyle/>
          <a:p>
            <a:r>
              <a:rPr lang="fr-CH" dirty="0"/>
              <a:t>Délégation de la Région de Nyon au Grand Genève</a:t>
            </a:r>
          </a:p>
        </p:txBody>
      </p:sp>
      <p:pic>
        <p:nvPicPr>
          <p:cNvPr id="4" name="Espace réservé du contenu 4">
            <a:extLst>
              <a:ext uri="{FF2B5EF4-FFF2-40B4-BE49-F238E27FC236}">
                <a16:creationId xmlns:a16="http://schemas.microsoft.com/office/drawing/2014/main" id="{C1B3C3E2-EC17-4DC0-A8AB-9E533842B6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5719" y="1011982"/>
            <a:ext cx="1048081" cy="345765"/>
          </a:xfrm>
          <a:prstGeom prst="rect">
            <a:avLst/>
          </a:prstGeom>
        </p:spPr>
      </p:pic>
    </p:spTree>
    <p:extLst>
      <p:ext uri="{BB962C8B-B14F-4D97-AF65-F5344CB8AC3E}">
        <p14:creationId xmlns:p14="http://schemas.microsoft.com/office/powerpoint/2010/main" val="201845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FF6FF4A-1661-4046-829C-4C62BEA9FC19}"/>
              </a:ext>
            </a:extLst>
          </p:cNvPr>
          <p:cNvSpPr>
            <a:spLocks noGrp="1"/>
          </p:cNvSpPr>
          <p:nvPr>
            <p:ph idx="1"/>
          </p:nvPr>
        </p:nvSpPr>
        <p:spPr>
          <a:xfrm>
            <a:off x="838200" y="1825625"/>
            <a:ext cx="6305550" cy="4351338"/>
          </a:xfrm>
        </p:spPr>
        <p:txBody>
          <a:bodyPr/>
          <a:lstStyle/>
          <a:p>
            <a:r>
              <a:rPr lang="fr-CH" dirty="0"/>
              <a:t>Valorise une décennie d’efforts, en partenariat avec 51 communes, le Canton et les transporteurs</a:t>
            </a:r>
          </a:p>
          <a:p>
            <a:r>
              <a:rPr lang="fr-CH" dirty="0"/>
              <a:t>Présente les principaux résultats et enseignements par champ d’action et les contributions de la Région</a:t>
            </a:r>
          </a:p>
          <a:p>
            <a:r>
              <a:rPr lang="fr-CH" dirty="0"/>
              <a:t>Esquisse les besoins des années à venir</a:t>
            </a:r>
          </a:p>
          <a:p>
            <a:pPr marL="0" indent="0">
              <a:buNone/>
            </a:pPr>
            <a:r>
              <a:rPr lang="fr-CH" b="1" dirty="0">
                <a:solidFill>
                  <a:srgbClr val="C00000"/>
                </a:solidFill>
                <a:hlinkClick r:id="rId3"/>
              </a:rPr>
              <a:t>regiondenyon.ch/programme-</a:t>
            </a:r>
            <a:r>
              <a:rPr lang="fr-CH" b="1" dirty="0" err="1">
                <a:solidFill>
                  <a:srgbClr val="C00000"/>
                </a:solidFill>
                <a:hlinkClick r:id="rId3"/>
              </a:rPr>
              <a:t>tp</a:t>
            </a:r>
            <a:endParaRPr lang="fr-CH" b="1" dirty="0">
              <a:solidFill>
                <a:srgbClr val="C00000"/>
              </a:solidFill>
            </a:endParaRPr>
          </a:p>
        </p:txBody>
      </p:sp>
      <p:sp>
        <p:nvSpPr>
          <p:cNvPr id="3" name="Titre 2">
            <a:extLst>
              <a:ext uri="{FF2B5EF4-FFF2-40B4-BE49-F238E27FC236}">
                <a16:creationId xmlns:a16="http://schemas.microsoft.com/office/drawing/2014/main" id="{6A09D84E-E6BB-480D-9C5D-04BCBC35CF0B}"/>
              </a:ext>
            </a:extLst>
          </p:cNvPr>
          <p:cNvSpPr>
            <a:spLocks noGrp="1"/>
          </p:cNvSpPr>
          <p:nvPr>
            <p:ph type="title"/>
          </p:nvPr>
        </p:nvSpPr>
        <p:spPr/>
        <p:txBody>
          <a:bodyPr/>
          <a:lstStyle/>
          <a:p>
            <a:r>
              <a:rPr lang="fr-CH" dirty="0"/>
              <a:t>Brochure bilan «10 ans de programme des transports publics»</a:t>
            </a:r>
          </a:p>
        </p:txBody>
      </p:sp>
      <p:pic>
        <p:nvPicPr>
          <p:cNvPr id="7" name="Image 6">
            <a:extLst>
              <a:ext uri="{FF2B5EF4-FFF2-40B4-BE49-F238E27FC236}">
                <a16:creationId xmlns:a16="http://schemas.microsoft.com/office/drawing/2014/main" id="{12F360A0-5B73-4670-8C80-C7A924C9A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37702">
            <a:off x="7850567" y="1981151"/>
            <a:ext cx="3481822" cy="4923081"/>
          </a:xfrm>
          <a:prstGeom prst="rect">
            <a:avLst/>
          </a:prstGeom>
          <a:effectLst>
            <a:outerShdw blurRad="76200" dist="63500" dir="13500000" algn="br" rotWithShape="0">
              <a:prstClr val="black">
                <a:alpha val="40000"/>
              </a:prstClr>
            </a:outerShdw>
          </a:effectLst>
        </p:spPr>
      </p:pic>
    </p:spTree>
    <p:extLst>
      <p:ext uri="{BB962C8B-B14F-4D97-AF65-F5344CB8AC3E}">
        <p14:creationId xmlns:p14="http://schemas.microsoft.com/office/powerpoint/2010/main" val="3315411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78C9881-3645-43A0-B0BC-689BD1170B92}"/>
              </a:ext>
            </a:extLst>
          </p:cNvPr>
          <p:cNvSpPr>
            <a:spLocks noGrp="1"/>
          </p:cNvSpPr>
          <p:nvPr>
            <p:ph type="title"/>
          </p:nvPr>
        </p:nvSpPr>
        <p:spPr/>
        <p:txBody>
          <a:bodyPr/>
          <a:lstStyle/>
          <a:p>
            <a:r>
              <a:rPr lang="fr-CH" dirty="0"/>
              <a:t>Demi-tarif découverte</a:t>
            </a:r>
          </a:p>
        </p:txBody>
      </p:sp>
      <p:pic>
        <p:nvPicPr>
          <p:cNvPr id="7" name="Espace réservé du contenu 6" descr="Une image contenant texte&#10;&#10;Description générée automatiquement">
            <a:hlinkClick r:id="rId3"/>
            <a:extLst>
              <a:ext uri="{FF2B5EF4-FFF2-40B4-BE49-F238E27FC236}">
                <a16:creationId xmlns:a16="http://schemas.microsoft.com/office/drawing/2014/main" id="{12AD9D17-2737-4AA7-B169-B01C96662BD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7585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2C04EAA-3F1E-4B74-B61F-A7158A4B271F}"/>
              </a:ext>
            </a:extLst>
          </p:cNvPr>
          <p:cNvSpPr>
            <a:spLocks noGrp="1"/>
          </p:cNvSpPr>
          <p:nvPr>
            <p:ph idx="1"/>
          </p:nvPr>
        </p:nvSpPr>
        <p:spPr>
          <a:xfrm>
            <a:off x="838200" y="1825625"/>
            <a:ext cx="10515600" cy="4351338"/>
          </a:xfrm>
        </p:spPr>
        <p:txBody>
          <a:bodyPr/>
          <a:lstStyle/>
          <a:p>
            <a:pPr marL="0" indent="0">
              <a:buNone/>
            </a:pPr>
            <a:r>
              <a:rPr lang="fr-CH" dirty="0"/>
              <a:t>Actuellement sur </a:t>
            </a:r>
            <a:r>
              <a:rPr lang="fr-CH" b="1" dirty="0">
                <a:hlinkClick r:id="rId3"/>
              </a:rPr>
              <a:t>regiondenyon.ch/avantages-loisirs</a:t>
            </a:r>
            <a:r>
              <a:rPr lang="fr-CH" dirty="0"/>
              <a:t>:</a:t>
            </a:r>
          </a:p>
          <a:p>
            <a:r>
              <a:rPr lang="fr-CH" dirty="0"/>
              <a:t>Cinéma Capitole de Nyon</a:t>
            </a:r>
          </a:p>
          <a:p>
            <a:r>
              <a:rPr lang="fr-CH" dirty="0"/>
              <a:t>Piscine de </a:t>
            </a:r>
            <a:r>
              <a:rPr lang="fr-CH" dirty="0" err="1"/>
              <a:t>Colovray</a:t>
            </a:r>
            <a:endParaRPr lang="fr-CH" dirty="0"/>
          </a:p>
          <a:p>
            <a:r>
              <a:rPr lang="fr-CH" dirty="0"/>
              <a:t>Zoo La Garenne</a:t>
            </a:r>
          </a:p>
          <a:p>
            <a:r>
              <a:rPr lang="fr-CH" dirty="0"/>
              <a:t>SB Nature Parc</a:t>
            </a:r>
          </a:p>
          <a:p>
            <a:r>
              <a:rPr lang="fr-CH" dirty="0"/>
              <a:t>Musée de l’agriculture</a:t>
            </a:r>
          </a:p>
        </p:txBody>
      </p:sp>
      <p:sp>
        <p:nvSpPr>
          <p:cNvPr id="3" name="Titre 2">
            <a:extLst>
              <a:ext uri="{FF2B5EF4-FFF2-40B4-BE49-F238E27FC236}">
                <a16:creationId xmlns:a16="http://schemas.microsoft.com/office/drawing/2014/main" id="{3F351958-857D-40D4-8100-C687DFD1DC4D}"/>
              </a:ext>
            </a:extLst>
          </p:cNvPr>
          <p:cNvSpPr>
            <a:spLocks noGrp="1"/>
          </p:cNvSpPr>
          <p:nvPr>
            <p:ph type="title"/>
          </p:nvPr>
        </p:nvSpPr>
        <p:spPr>
          <a:xfrm>
            <a:off x="838200" y="365125"/>
            <a:ext cx="9000000" cy="1325563"/>
          </a:xfrm>
        </p:spPr>
        <p:txBody>
          <a:bodyPr/>
          <a:lstStyle/>
          <a:p>
            <a:r>
              <a:rPr lang="fr-CH" dirty="0"/>
              <a:t>Avantages loisirs: entrée offerte à qui y va en transports publics ou à vélo</a:t>
            </a:r>
          </a:p>
        </p:txBody>
      </p:sp>
      <p:pic>
        <p:nvPicPr>
          <p:cNvPr id="12" name="Image 11">
            <a:extLst>
              <a:ext uri="{FF2B5EF4-FFF2-40B4-BE49-F238E27FC236}">
                <a16:creationId xmlns:a16="http://schemas.microsoft.com/office/drawing/2014/main" id="{05094909-A18D-45DF-B901-D00E60CFE519}"/>
              </a:ext>
            </a:extLst>
          </p:cNvPr>
          <p:cNvPicPr>
            <a:picLocks noChangeAspect="1"/>
          </p:cNvPicPr>
          <p:nvPr/>
        </p:nvPicPr>
        <p:blipFill rotWithShape="1">
          <a:blip r:embed="rId4">
            <a:extLst>
              <a:ext uri="{28A0092B-C50C-407E-A947-70E740481C1C}">
                <a14:useLocalDpi xmlns:a14="http://schemas.microsoft.com/office/drawing/2010/main" val="0"/>
              </a:ext>
            </a:extLst>
          </a:blip>
          <a:srcRect t="55344" r="17949"/>
          <a:stretch/>
        </p:blipFill>
        <p:spPr>
          <a:xfrm>
            <a:off x="7315200" y="2228850"/>
            <a:ext cx="4876800" cy="3948113"/>
          </a:xfrm>
          <a:prstGeom prst="rect">
            <a:avLst/>
          </a:prstGeom>
        </p:spPr>
      </p:pic>
    </p:spTree>
    <p:extLst>
      <p:ext uri="{BB962C8B-B14F-4D97-AF65-F5344CB8AC3E}">
        <p14:creationId xmlns:p14="http://schemas.microsoft.com/office/powerpoint/2010/main" val="224040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Adoption de l’ordre du jour</a:t>
            </a:r>
          </a:p>
        </p:txBody>
      </p:sp>
      <p:sp>
        <p:nvSpPr>
          <p:cNvPr id="3" name="Espace réservé du texte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3757251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ciel, extérieur, route, passage&#10;&#10;Description générée automatiquement">
            <a:extLst>
              <a:ext uri="{FF2B5EF4-FFF2-40B4-BE49-F238E27FC236}">
                <a16:creationId xmlns:a16="http://schemas.microsoft.com/office/drawing/2014/main" id="{95BA5CA9-7112-40BA-833A-70349658DFD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5091" b="29736"/>
          <a:stretch/>
        </p:blipFill>
        <p:spPr>
          <a:xfrm>
            <a:off x="838200" y="1825625"/>
            <a:ext cx="10515600" cy="4351338"/>
          </a:xfrm>
          <a:noFill/>
        </p:spPr>
      </p:pic>
      <p:sp>
        <p:nvSpPr>
          <p:cNvPr id="3" name="Titre 2">
            <a:extLst>
              <a:ext uri="{FF2B5EF4-FFF2-40B4-BE49-F238E27FC236}">
                <a16:creationId xmlns:a16="http://schemas.microsoft.com/office/drawing/2014/main" id="{FC526F3B-040D-4888-B6A5-8A2403FA105C}"/>
              </a:ext>
            </a:extLst>
          </p:cNvPr>
          <p:cNvSpPr>
            <a:spLocks noGrp="1"/>
          </p:cNvSpPr>
          <p:nvPr>
            <p:ph type="title"/>
          </p:nvPr>
        </p:nvSpPr>
        <p:spPr>
          <a:xfrm>
            <a:off x="838200" y="365125"/>
            <a:ext cx="9000000" cy="1325563"/>
          </a:xfrm>
        </p:spPr>
        <p:txBody>
          <a:bodyPr anchor="t">
            <a:normAutofit/>
          </a:bodyPr>
          <a:lstStyle/>
          <a:p>
            <a:r>
              <a:rPr lang="fr-CH" dirty="0"/>
              <a:t>Le chantier de la Givrine avance, avec la pose du revêtement du parking</a:t>
            </a:r>
          </a:p>
        </p:txBody>
      </p:sp>
    </p:spTree>
    <p:extLst>
      <p:ext uri="{BB962C8B-B14F-4D97-AF65-F5344CB8AC3E}">
        <p14:creationId xmlns:p14="http://schemas.microsoft.com/office/powerpoint/2010/main" val="2118867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365125"/>
            <a:ext cx="9285514" cy="1325563"/>
          </a:xfrm>
        </p:spPr>
        <p:txBody>
          <a:bodyPr/>
          <a:lstStyle/>
          <a:p>
            <a:r>
              <a:rPr lang="fr-CH" dirty="0"/>
              <a:t>Démarche participative </a:t>
            </a:r>
            <a:br>
              <a:rPr lang="fr-CH" dirty="0"/>
            </a:br>
            <a:r>
              <a:rPr lang="fr-CH" dirty="0"/>
              <a:t>«Inventons la Givrine de demain»</a:t>
            </a:r>
          </a:p>
        </p:txBody>
      </p:sp>
      <p:graphicFrame>
        <p:nvGraphicFramePr>
          <p:cNvPr id="9" name="Tableau 4">
            <a:extLst>
              <a:ext uri="{FF2B5EF4-FFF2-40B4-BE49-F238E27FC236}">
                <a16:creationId xmlns:a16="http://schemas.microsoft.com/office/drawing/2014/main" id="{DC199EC0-BC91-446B-88FA-1B9FA25DE0E5}"/>
              </a:ext>
            </a:extLst>
          </p:cNvPr>
          <p:cNvGraphicFramePr>
            <a:graphicFrameLocks noGrp="1"/>
          </p:cNvGraphicFramePr>
          <p:nvPr>
            <p:ph idx="1"/>
            <p:extLst>
              <p:ext uri="{D42A27DB-BD31-4B8C-83A1-F6EECF244321}">
                <p14:modId xmlns:p14="http://schemas.microsoft.com/office/powerpoint/2010/main" val="1448255453"/>
              </p:ext>
            </p:extLst>
          </p:nvPr>
        </p:nvGraphicFramePr>
        <p:xfrm>
          <a:off x="838200" y="1825625"/>
          <a:ext cx="10719815" cy="4480560"/>
        </p:xfrm>
        <a:graphic>
          <a:graphicData uri="http://schemas.openxmlformats.org/drawingml/2006/table">
            <a:tbl>
              <a:tblPr firstRow="1" bandRow="1">
                <a:tableStyleId>{5940675A-B579-460E-94D1-54222C63F5DA}</a:tableStyleId>
              </a:tblPr>
              <a:tblGrid>
                <a:gridCol w="558114">
                  <a:extLst>
                    <a:ext uri="{9D8B030D-6E8A-4147-A177-3AD203B41FA5}">
                      <a16:colId xmlns:a16="http://schemas.microsoft.com/office/drawing/2014/main" val="878020165"/>
                    </a:ext>
                  </a:extLst>
                </a:gridCol>
                <a:gridCol w="2829697">
                  <a:extLst>
                    <a:ext uri="{9D8B030D-6E8A-4147-A177-3AD203B41FA5}">
                      <a16:colId xmlns:a16="http://schemas.microsoft.com/office/drawing/2014/main" val="250467503"/>
                    </a:ext>
                  </a:extLst>
                </a:gridCol>
                <a:gridCol w="7332004">
                  <a:extLst>
                    <a:ext uri="{9D8B030D-6E8A-4147-A177-3AD203B41FA5}">
                      <a16:colId xmlns:a16="http://schemas.microsoft.com/office/drawing/2014/main" val="209525926"/>
                    </a:ext>
                  </a:extLst>
                </a:gridCol>
              </a:tblGrid>
              <a:tr h="370840">
                <a:tc>
                  <a:txBody>
                    <a:bodyPr/>
                    <a:lstStyle/>
                    <a:p>
                      <a:r>
                        <a:rPr lang="fr-CH" sz="2800" b="1" dirty="0">
                          <a:solidFill>
                            <a:schemeClr val="accent6"/>
                          </a:solidFill>
                          <a:sym typeface="Wingdings" panose="05000000000000000000" pitchFamily="2" charset="2"/>
                        </a:rPr>
                        <a:t></a:t>
                      </a:r>
                      <a:endParaRPr lang="fr-CH" sz="28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CH" sz="2800" b="1" dirty="0"/>
                        <a:t>Septembre 2020</a:t>
                      </a:r>
                    </a:p>
                  </a:txBody>
                  <a:tcPr>
                    <a:lnL w="12700" cap="flat" cmpd="sng" algn="ctr">
                      <a:solidFill>
                        <a:schemeClr val="tx1"/>
                      </a:solidFill>
                      <a:prstDash val="solid"/>
                      <a:round/>
                      <a:headEnd type="none" w="med" len="med"/>
                      <a:tailEnd type="none" w="med" len="med"/>
                    </a:lnL>
                    <a:solidFill>
                      <a:schemeClr val="bg2"/>
                    </a:solidFill>
                  </a:tcPr>
                </a:tc>
                <a:tc>
                  <a:txBody>
                    <a:bodyPr/>
                    <a:lstStyle/>
                    <a:p>
                      <a:r>
                        <a:rPr lang="fr-FR" sz="2800" dirty="0">
                          <a:solidFill>
                            <a:schemeClr val="bg1">
                              <a:lumMod val="50000"/>
                            </a:schemeClr>
                          </a:solidFill>
                        </a:rPr>
                        <a:t>Lancement de la démarche</a:t>
                      </a:r>
                    </a:p>
                  </a:txBody>
                  <a:tcPr/>
                </a:tc>
                <a:extLst>
                  <a:ext uri="{0D108BD9-81ED-4DB2-BD59-A6C34878D82A}">
                    <a16:rowId xmlns:a16="http://schemas.microsoft.com/office/drawing/2014/main" val="3806381837"/>
                  </a:ext>
                </a:extLst>
              </a:tr>
              <a:tr h="370840">
                <a:tc>
                  <a:txBody>
                    <a:bodyPr/>
                    <a:lstStyle/>
                    <a:p>
                      <a:r>
                        <a:rPr lang="fr-CH" sz="2800" b="1" dirty="0">
                          <a:solidFill>
                            <a:schemeClr val="accent6"/>
                          </a:solidFill>
                          <a:sym typeface="Wingdings" panose="05000000000000000000" pitchFamily="2" charset="2"/>
                        </a:rPr>
                        <a:t></a:t>
                      </a:r>
                      <a:endParaRPr lang="fr-CH" sz="28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CH" sz="2800" b="1" dirty="0"/>
                        <a:t>Oct. à décembre</a:t>
                      </a:r>
                    </a:p>
                  </a:txBody>
                  <a:tcPr>
                    <a:lnL w="12700" cap="flat" cmpd="sng" algn="ctr">
                      <a:solidFill>
                        <a:schemeClr val="tx1"/>
                      </a:solidFill>
                      <a:prstDash val="solid"/>
                      <a:round/>
                      <a:headEnd type="none" w="med" len="med"/>
                      <a:tailEnd type="none" w="med" len="med"/>
                    </a:lnL>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schemeClr val="bg1">
                              <a:lumMod val="50000"/>
                            </a:schemeClr>
                          </a:solidFill>
                        </a:rPr>
                        <a:t>Réalisation de 25 entretiens semi-directifs</a:t>
                      </a:r>
                    </a:p>
                  </a:txBody>
                  <a:tcPr/>
                </a:tc>
                <a:extLst>
                  <a:ext uri="{0D108BD9-81ED-4DB2-BD59-A6C34878D82A}">
                    <a16:rowId xmlns:a16="http://schemas.microsoft.com/office/drawing/2014/main" val="2970501772"/>
                  </a:ext>
                </a:extLst>
              </a:tr>
              <a:tr h="370840">
                <a:tc>
                  <a:txBody>
                    <a:bodyPr/>
                    <a:lstStyle/>
                    <a:p>
                      <a:r>
                        <a:rPr lang="fr-CH" sz="2800" b="1" dirty="0">
                          <a:solidFill>
                            <a:schemeClr val="accent6"/>
                          </a:solidFill>
                          <a:sym typeface="Wingdings" panose="05000000000000000000" pitchFamily="2" charset="2"/>
                        </a:rPr>
                        <a:t></a:t>
                      </a:r>
                      <a:endParaRPr lang="fr-CH" sz="28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CH" sz="2800" b="1" dirty="0"/>
                        <a:t>Février 2021</a:t>
                      </a:r>
                    </a:p>
                  </a:txBody>
                  <a:tcPr>
                    <a:lnL w="12700" cap="flat" cmpd="sng" algn="ctr">
                      <a:solidFill>
                        <a:schemeClr val="tx1"/>
                      </a:solidFill>
                      <a:prstDash val="solid"/>
                      <a:round/>
                      <a:headEnd type="none" w="med" len="med"/>
                      <a:tailEnd type="none" w="med" len="med"/>
                    </a:lnL>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schemeClr val="bg1">
                              <a:lumMod val="50000"/>
                            </a:schemeClr>
                          </a:solidFill>
                        </a:rPr>
                        <a:t>Enquêtes sur place auprès des usagers (phase I)</a:t>
                      </a:r>
                    </a:p>
                  </a:txBody>
                  <a:tcPr/>
                </a:tc>
                <a:extLst>
                  <a:ext uri="{0D108BD9-81ED-4DB2-BD59-A6C34878D82A}">
                    <a16:rowId xmlns:a16="http://schemas.microsoft.com/office/drawing/2014/main" val="2321910518"/>
                  </a:ext>
                </a:extLst>
              </a:tr>
              <a:tr h="370840">
                <a:tc>
                  <a:txBody>
                    <a:bodyPr/>
                    <a:lstStyle/>
                    <a:p>
                      <a:r>
                        <a:rPr lang="fr-CH" sz="2800" b="1" dirty="0">
                          <a:solidFill>
                            <a:schemeClr val="accent6"/>
                          </a:solidFill>
                          <a:sym typeface="Wingdings" panose="05000000000000000000" pitchFamily="2" charset="2"/>
                        </a:rPr>
                        <a:t></a:t>
                      </a:r>
                      <a:endParaRPr lang="fr-CH" sz="28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CH" sz="2800" b="1" dirty="0"/>
                        <a:t>Mars à juin</a:t>
                      </a:r>
                    </a:p>
                  </a:txBody>
                  <a:tcPr>
                    <a:lnL w="12700" cap="flat" cmpd="sng" algn="ctr">
                      <a:solidFill>
                        <a:schemeClr val="tx1"/>
                      </a:solidFill>
                      <a:prstDash val="solid"/>
                      <a:round/>
                      <a:headEnd type="none" w="med" len="med"/>
                      <a:tailEnd type="none" w="med" len="med"/>
                    </a:lnL>
                    <a:solidFill>
                      <a:schemeClr val="bg2"/>
                    </a:solidFill>
                  </a:tcPr>
                </a:tc>
                <a:tc>
                  <a:txBody>
                    <a:bodyPr/>
                    <a:lstStyle/>
                    <a:p>
                      <a:r>
                        <a:rPr lang="fr-FR" sz="2800" b="0" kern="1200" dirty="0">
                          <a:solidFill>
                            <a:schemeClr val="bg1">
                              <a:lumMod val="50000"/>
                            </a:schemeClr>
                          </a:solidFill>
                          <a:latin typeface="+mn-lt"/>
                          <a:ea typeface="+mn-ea"/>
                          <a:cs typeface="+mn-cs"/>
                        </a:rPr>
                        <a:t>Sondage grand public </a:t>
                      </a:r>
                      <a:r>
                        <a:rPr lang="fr-FR" sz="2800" b="0" kern="1200" dirty="0">
                          <a:solidFill>
                            <a:schemeClr val="bg1">
                              <a:lumMod val="50000"/>
                            </a:schemeClr>
                          </a:solidFill>
                          <a:latin typeface="+mn-lt"/>
                          <a:ea typeface="+mn-ea"/>
                          <a:cs typeface="+mn-cs"/>
                          <a:hlinkClick r:id="rId3">
                            <a:extLst>
                              <a:ext uri="{A12FA001-AC4F-418D-AE19-62706E023703}">
                                <ahyp:hlinkClr xmlns:ahyp="http://schemas.microsoft.com/office/drawing/2018/hyperlinkcolor" val="tx"/>
                              </a:ext>
                            </a:extLst>
                          </a:hlinkClick>
                        </a:rPr>
                        <a:t>regiondenyon.ch/givrine</a:t>
                      </a:r>
                      <a:endParaRPr lang="fr-FR" sz="2800" b="0" kern="1200" dirty="0">
                        <a:solidFill>
                          <a:schemeClr val="bg1">
                            <a:lumMod val="50000"/>
                          </a:schemeClr>
                        </a:solidFill>
                        <a:latin typeface="+mn-lt"/>
                        <a:ea typeface="+mn-ea"/>
                        <a:cs typeface="+mn-cs"/>
                      </a:endParaRPr>
                    </a:p>
                  </a:txBody>
                  <a:tcPr/>
                </a:tc>
                <a:extLst>
                  <a:ext uri="{0D108BD9-81ED-4DB2-BD59-A6C34878D82A}">
                    <a16:rowId xmlns:a16="http://schemas.microsoft.com/office/drawing/2014/main" val="1114882296"/>
                  </a:ext>
                </a:extLst>
              </a:tr>
              <a:tr h="370840">
                <a:tc>
                  <a:txBody>
                    <a:bodyPr/>
                    <a:lstStyle/>
                    <a:p>
                      <a:r>
                        <a:rPr lang="fr-CH" sz="2800" b="1" dirty="0">
                          <a:solidFill>
                            <a:schemeClr val="accent6"/>
                          </a:solidFill>
                          <a:sym typeface="Wingdings" panose="05000000000000000000" pitchFamily="2" charset="2"/>
                        </a:rPr>
                        <a:t></a:t>
                      </a:r>
                      <a:endParaRPr lang="fr-CH" sz="28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CH" sz="2800" b="1" dirty="0"/>
                        <a:t>Mai </a:t>
                      </a:r>
                      <a:r>
                        <a:rPr lang="fr-CH" sz="2800" b="1"/>
                        <a:t>à juin</a:t>
                      </a:r>
                      <a:endParaRPr lang="fr-CH" sz="2800" b="1" dirty="0"/>
                    </a:p>
                  </a:txBody>
                  <a:tcPr>
                    <a:lnL w="12700" cap="flat" cmpd="sng" algn="ctr">
                      <a:solidFill>
                        <a:schemeClr val="tx1"/>
                      </a:solidFill>
                      <a:prstDash val="solid"/>
                      <a:round/>
                      <a:headEnd type="none" w="med" len="med"/>
                      <a:tailEnd type="none" w="med" len="med"/>
                    </a:lnL>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0" kern="1200" dirty="0">
                          <a:solidFill>
                            <a:schemeClr val="bg1">
                              <a:lumMod val="50000"/>
                            </a:schemeClr>
                          </a:solidFill>
                          <a:latin typeface="+mn-lt"/>
                          <a:ea typeface="+mn-ea"/>
                          <a:cs typeface="+mn-cs"/>
                        </a:rPr>
                        <a:t>Enquêtes sur place auprès des usagers (phase II)</a:t>
                      </a:r>
                    </a:p>
                  </a:txBody>
                  <a:tcPr/>
                </a:tc>
                <a:extLst>
                  <a:ext uri="{0D108BD9-81ED-4DB2-BD59-A6C34878D82A}">
                    <a16:rowId xmlns:a16="http://schemas.microsoft.com/office/drawing/2014/main" val="24508445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800" b="1" dirty="0">
                          <a:solidFill>
                            <a:schemeClr val="accent6"/>
                          </a:solidFill>
                          <a:sym typeface="Wingdings" panose="05000000000000000000" pitchFamily="2" charset="2"/>
                        </a:rPr>
                        <a:t></a:t>
                      </a:r>
                      <a:endParaRPr kumimoji="0" lang="fr-CH" sz="2800" b="1" i="0" u="none" strike="noStrike" kern="1200" cap="none" spc="0" normalizeH="0" baseline="0" noProof="0" dirty="0">
                        <a:ln>
                          <a:noFill/>
                        </a:ln>
                        <a:solidFill>
                          <a:srgbClr val="C00000"/>
                        </a:solidFill>
                        <a:effectLst/>
                        <a:uLnTx/>
                        <a:uFillTx/>
                        <a:latin typeface="+mn-lt"/>
                        <a:ea typeface="+mn-ea"/>
                        <a:cs typeface="+mn-cs"/>
                      </a:endParaRPr>
                    </a:p>
                    <a:p>
                      <a:endParaRPr lang="fr-CH" sz="2800" b="1" dirty="0">
                        <a:solidFill>
                          <a:srgbClr val="C0000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CH" sz="2800" b="1" dirty="0"/>
                        <a:t>Juillet</a:t>
                      </a:r>
                    </a:p>
                  </a:txBody>
                  <a:tcPr>
                    <a:lnL w="12700" cap="flat" cmpd="sng" algn="ctr">
                      <a:solidFill>
                        <a:schemeClr val="tx1"/>
                      </a:solidFill>
                      <a:prstDash val="solid"/>
                      <a:round/>
                      <a:headEnd type="none" w="med" len="med"/>
                      <a:tailEnd type="none" w="med" len="med"/>
                    </a:lnL>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0" dirty="0">
                          <a:solidFill>
                            <a:schemeClr val="bg1">
                              <a:lumMod val="50000"/>
                            </a:schemeClr>
                          </a:solidFill>
                        </a:rPr>
                        <a:t>Restitution des premiers résultats et </a:t>
                      </a:r>
                      <a:r>
                        <a:rPr lang="fr-FR" sz="2800" b="0" kern="1200" dirty="0">
                          <a:solidFill>
                            <a:schemeClr val="bg1">
                              <a:lumMod val="50000"/>
                            </a:schemeClr>
                          </a:solidFill>
                          <a:latin typeface="+mn-lt"/>
                          <a:ea typeface="+mn-ea"/>
                          <a:cs typeface="+mn-cs"/>
                        </a:rPr>
                        <a:t>Forum « Inventons la Givrine de demain »</a:t>
                      </a:r>
                    </a:p>
                  </a:txBody>
                  <a:tcPr/>
                </a:tc>
                <a:extLst>
                  <a:ext uri="{0D108BD9-81ED-4DB2-BD59-A6C34878D82A}">
                    <a16:rowId xmlns:a16="http://schemas.microsoft.com/office/drawing/2014/main" val="41544360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a:ln>
                            <a:noFill/>
                          </a:ln>
                          <a:solidFill>
                            <a:srgbClr val="C00000"/>
                          </a:solidFill>
                          <a:effectLst/>
                          <a:uLnTx/>
                          <a:uFillTx/>
                          <a:latin typeface="+mn-lt"/>
                          <a:ea typeface="+mn-ea"/>
                          <a:cs typeface="+mn-cs"/>
                          <a:sym typeface="Wingdings" panose="05000000000000000000" pitchFamily="2" charset="2"/>
                        </a:rPr>
                        <a:t></a:t>
                      </a:r>
                      <a:endParaRPr kumimoji="0" lang="fr-CH" sz="2800" b="1" i="0" u="none" strike="noStrike" kern="1200" cap="none" spc="0" normalizeH="0" baseline="0" noProof="0" dirty="0">
                        <a:ln>
                          <a:noFill/>
                        </a:ln>
                        <a:solidFill>
                          <a:srgbClr val="C00000"/>
                        </a:solidFill>
                        <a:effectLst/>
                        <a:uLnTx/>
                        <a:uFillTx/>
                        <a:latin typeface="+mn-lt"/>
                        <a:ea typeface="+mn-ea"/>
                        <a:cs typeface="+mn-cs"/>
                      </a:endParaRPr>
                    </a:p>
                    <a:p>
                      <a:endParaRPr lang="fr-CH" sz="28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CH" sz="2800" b="1" dirty="0"/>
                        <a:t>Septembre à octobre</a:t>
                      </a:r>
                    </a:p>
                  </a:txBody>
                  <a:tcPr>
                    <a:lnL w="12700" cap="flat" cmpd="sng" algn="ctr">
                      <a:solidFill>
                        <a:schemeClr val="tx1"/>
                      </a:solidFill>
                      <a:prstDash val="solid"/>
                      <a:round/>
                      <a:headEnd type="none" w="med" len="med"/>
                      <a:tailEnd type="none" w="med" len="med"/>
                    </a:lnL>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t>Rendu final avec proposition d’un programme pour les futures infrastructures d’accueil</a:t>
                      </a:r>
                    </a:p>
                  </a:txBody>
                  <a:tcPr/>
                </a:tc>
                <a:extLst>
                  <a:ext uri="{0D108BD9-81ED-4DB2-BD59-A6C34878D82A}">
                    <a16:rowId xmlns:a16="http://schemas.microsoft.com/office/drawing/2014/main" val="2848421859"/>
                  </a:ext>
                </a:extLst>
              </a:tr>
            </a:tbl>
          </a:graphicData>
        </a:graphic>
      </p:graphicFrame>
    </p:spTree>
    <p:extLst>
      <p:ext uri="{BB962C8B-B14F-4D97-AF65-F5344CB8AC3E}">
        <p14:creationId xmlns:p14="http://schemas.microsoft.com/office/powerpoint/2010/main" val="2422091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CH" dirty="0"/>
              <a:t>Campagne réalisée du </a:t>
            </a:r>
            <a:r>
              <a:rPr lang="fr-CH" b="1" dirty="0">
                <a:solidFill>
                  <a:srgbClr val="B31222"/>
                </a:solidFill>
              </a:rPr>
              <a:t>1er juillet au 5 août </a:t>
            </a:r>
            <a:r>
              <a:rPr lang="fr-CH" dirty="0"/>
              <a:t>avec le soutien de la Région afin de financer la </a:t>
            </a:r>
            <a:r>
              <a:rPr lang="fr-CH" b="1" dirty="0">
                <a:solidFill>
                  <a:srgbClr val="B31222"/>
                </a:solidFill>
              </a:rPr>
              <a:t>gratuité de la 3</a:t>
            </a:r>
            <a:r>
              <a:rPr lang="fr-CH" b="1" baseline="30000" dirty="0">
                <a:solidFill>
                  <a:srgbClr val="B31222"/>
                </a:solidFill>
              </a:rPr>
              <a:t>e</a:t>
            </a:r>
            <a:r>
              <a:rPr lang="fr-CH" b="1" dirty="0">
                <a:solidFill>
                  <a:srgbClr val="B31222"/>
                </a:solidFill>
              </a:rPr>
              <a:t> nuit</a:t>
            </a:r>
            <a:r>
              <a:rPr lang="fr-CH" dirty="0"/>
              <a:t> et des </a:t>
            </a:r>
            <a:r>
              <a:rPr lang="fr-CH" b="1" dirty="0">
                <a:solidFill>
                  <a:srgbClr val="B31222"/>
                </a:solidFill>
              </a:rPr>
              <a:t>bons restaurant de</a:t>
            </a:r>
            <a:br>
              <a:rPr lang="fr-CH" b="1" dirty="0">
                <a:solidFill>
                  <a:srgbClr val="B31222"/>
                </a:solidFill>
              </a:rPr>
            </a:br>
            <a:r>
              <a:rPr lang="fr-CH" b="1" dirty="0">
                <a:solidFill>
                  <a:srgbClr val="B31222"/>
                </a:solidFill>
              </a:rPr>
              <a:t>CHF 50</a:t>
            </a:r>
            <a:r>
              <a:rPr lang="fr-CH" dirty="0"/>
              <a:t>, à concurrence max. de CHF 200’000 issus du FRET.</a:t>
            </a:r>
          </a:p>
        </p:txBody>
      </p:sp>
      <p:sp>
        <p:nvSpPr>
          <p:cNvPr id="3" name="Titre 2"/>
          <p:cNvSpPr>
            <a:spLocks noGrp="1"/>
          </p:cNvSpPr>
          <p:nvPr>
            <p:ph type="title"/>
          </p:nvPr>
        </p:nvSpPr>
        <p:spPr>
          <a:xfrm>
            <a:off x="838200" y="365125"/>
            <a:ext cx="9982200" cy="1325563"/>
          </a:xfrm>
        </p:spPr>
        <p:txBody>
          <a:bodyPr/>
          <a:lstStyle/>
          <a:p>
            <a:r>
              <a:rPr lang="fr-CH" dirty="0"/>
              <a:t>Résultats provisoires du</a:t>
            </a:r>
            <a:br>
              <a:rPr lang="fr-CH" dirty="0"/>
            </a:br>
            <a:r>
              <a:rPr lang="fr-CH" dirty="0"/>
              <a:t>plan de soutien au tourisme</a:t>
            </a:r>
          </a:p>
        </p:txBody>
      </p:sp>
      <p:sp>
        <p:nvSpPr>
          <p:cNvPr id="5" name="Espace réservé du contenu 1"/>
          <p:cNvSpPr txBox="1">
            <a:spLocks/>
          </p:cNvSpPr>
          <p:nvPr/>
        </p:nvSpPr>
        <p:spPr>
          <a:xfrm>
            <a:off x="859227" y="3181258"/>
            <a:ext cx="4310745" cy="3733252"/>
          </a:xfrm>
          <a:prstGeom prst="rect">
            <a:avLst/>
          </a:prstGeom>
          <a:ln w="571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b="1" dirty="0"/>
              <a:t>Offre "3×2"</a:t>
            </a:r>
          </a:p>
          <a:p>
            <a:pPr marL="0" indent="0">
              <a:buNone/>
            </a:pPr>
            <a:r>
              <a:rPr lang="fr-CH" b="1" dirty="0">
                <a:solidFill>
                  <a:srgbClr val="B31222"/>
                </a:solidFill>
              </a:rPr>
              <a:t>Env. 1500</a:t>
            </a:r>
            <a:br>
              <a:rPr lang="fr-CH" dirty="0"/>
            </a:br>
            <a:r>
              <a:rPr lang="fr-CH" dirty="0"/>
              <a:t>réservations bénéficiaires</a:t>
            </a:r>
          </a:p>
          <a:p>
            <a:pPr marL="0" indent="0">
              <a:buNone/>
            </a:pPr>
            <a:r>
              <a:rPr lang="fr-CH" b="1" dirty="0">
                <a:solidFill>
                  <a:srgbClr val="B31222"/>
                </a:solidFill>
              </a:rPr>
              <a:t>&gt;12’000</a:t>
            </a:r>
            <a:br>
              <a:rPr lang="fr-CH" dirty="0"/>
            </a:br>
            <a:r>
              <a:rPr lang="fr-CH" dirty="0"/>
              <a:t>nuitées</a:t>
            </a:r>
          </a:p>
        </p:txBody>
      </p:sp>
      <p:sp>
        <p:nvSpPr>
          <p:cNvPr id="6" name="Espace réservé du contenu 1"/>
          <p:cNvSpPr txBox="1">
            <a:spLocks/>
          </p:cNvSpPr>
          <p:nvPr/>
        </p:nvSpPr>
        <p:spPr>
          <a:xfrm>
            <a:off x="5342486" y="3178554"/>
            <a:ext cx="2057400" cy="3733251"/>
          </a:xfrm>
          <a:prstGeom prst="rect">
            <a:avLst/>
          </a:prstGeom>
          <a:ln w="571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b="1" dirty="0"/>
              <a:t>Bons resto</a:t>
            </a:r>
          </a:p>
          <a:p>
            <a:pPr marL="0" indent="0">
              <a:buNone/>
            </a:pPr>
            <a:r>
              <a:rPr lang="fr-CH" b="1" dirty="0">
                <a:solidFill>
                  <a:srgbClr val="B31222"/>
                </a:solidFill>
              </a:rPr>
              <a:t>Env. 630</a:t>
            </a:r>
            <a:br>
              <a:rPr lang="fr-CH" b="1" dirty="0">
                <a:solidFill>
                  <a:srgbClr val="B31222"/>
                </a:solidFill>
              </a:rPr>
            </a:br>
            <a:endParaRPr lang="fr-CH" dirty="0"/>
          </a:p>
        </p:txBody>
      </p:sp>
      <p:sp>
        <p:nvSpPr>
          <p:cNvPr id="7" name="Espace réservé du contenu 1"/>
          <p:cNvSpPr txBox="1">
            <a:spLocks/>
          </p:cNvSpPr>
          <p:nvPr/>
        </p:nvSpPr>
        <p:spPr>
          <a:xfrm>
            <a:off x="7572400" y="3178555"/>
            <a:ext cx="3810000" cy="3733250"/>
          </a:xfrm>
          <a:prstGeom prst="rect">
            <a:avLst/>
          </a:prstGeom>
          <a:solidFill>
            <a:srgbClr val="B31222"/>
          </a:solidFill>
          <a:ln w="571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b="1" dirty="0">
                <a:solidFill>
                  <a:schemeClr val="bg1"/>
                </a:solidFill>
              </a:rPr>
              <a:t>15 hébergements</a:t>
            </a:r>
          </a:p>
          <a:p>
            <a:pPr marL="0" indent="0">
              <a:buNone/>
            </a:pPr>
            <a:r>
              <a:rPr lang="fr-CH" b="1" dirty="0">
                <a:solidFill>
                  <a:schemeClr val="bg1"/>
                </a:solidFill>
              </a:rPr>
              <a:t>23 restaurants</a:t>
            </a:r>
          </a:p>
          <a:p>
            <a:pPr marL="0" indent="0">
              <a:buNone/>
            </a:pPr>
            <a:endParaRPr lang="fr-CH" b="1" dirty="0">
              <a:solidFill>
                <a:schemeClr val="bg1"/>
              </a:solidFill>
            </a:endParaRPr>
          </a:p>
          <a:p>
            <a:pPr marL="0" indent="0">
              <a:buNone/>
            </a:pPr>
            <a:r>
              <a:rPr lang="fr-CH" b="1" dirty="0">
                <a:solidFill>
                  <a:schemeClr val="bg1"/>
                </a:solidFill>
              </a:rPr>
              <a:t>TOTAL</a:t>
            </a:r>
          </a:p>
          <a:p>
            <a:pPr marL="0" indent="0">
              <a:buNone/>
            </a:pPr>
            <a:r>
              <a:rPr lang="fr-CH" b="1" dirty="0">
                <a:solidFill>
                  <a:schemeClr val="bg1"/>
                </a:solidFill>
              </a:rPr>
              <a:t>CHF 200’000 </a:t>
            </a:r>
            <a:r>
              <a:rPr lang="fr-CH" dirty="0">
                <a:solidFill>
                  <a:schemeClr val="bg1"/>
                </a:solidFill>
              </a:rPr>
              <a:t>engagés </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5086" y="5371779"/>
            <a:ext cx="1080000" cy="1080000"/>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886" y="5265534"/>
            <a:ext cx="1080000" cy="1080000"/>
          </a:xfrm>
          <a:prstGeom prst="rect">
            <a:avLst/>
          </a:prstGeom>
        </p:spPr>
      </p:pic>
    </p:spTree>
    <p:extLst>
      <p:ext uri="{BB962C8B-B14F-4D97-AF65-F5344CB8AC3E}">
        <p14:creationId xmlns:p14="http://schemas.microsoft.com/office/powerpoint/2010/main" val="239775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333460" y="1825625"/>
            <a:ext cx="7020339" cy="4351338"/>
          </a:xfrm>
        </p:spPr>
        <p:txBody>
          <a:bodyPr/>
          <a:lstStyle/>
          <a:p>
            <a:r>
              <a:rPr lang="fr-CH" dirty="0"/>
              <a:t>Notre préavis 57-2020 sur la transition écologique (démarche PACTE, projet de 3 ans pour inscrire la transition écologique de manière forte dans les politiques du Grand Genève) se décline désormais sous le nom de</a:t>
            </a:r>
            <a:br>
              <a:rPr lang="fr-CH" dirty="0"/>
            </a:br>
            <a:r>
              <a:rPr lang="fr-CH" dirty="0"/>
              <a:t>«</a:t>
            </a:r>
            <a:r>
              <a:rPr lang="fr-CH" b="1" dirty="0">
                <a:solidFill>
                  <a:srgbClr val="00B050"/>
                </a:solidFill>
              </a:rPr>
              <a:t>Grand Genève en transition</a:t>
            </a:r>
            <a:r>
              <a:rPr lang="fr-CH" dirty="0"/>
              <a:t>»</a:t>
            </a:r>
          </a:p>
          <a:p>
            <a:r>
              <a:rPr lang="fr-CH" dirty="0"/>
              <a:t>Le premier volet de concertation aboutira à une </a:t>
            </a:r>
            <a:r>
              <a:rPr lang="fr-CH" b="1" dirty="0">
                <a:solidFill>
                  <a:srgbClr val="C00000"/>
                </a:solidFill>
              </a:rPr>
              <a:t>charte politique</a:t>
            </a:r>
            <a:r>
              <a:rPr lang="fr-CH" b="1" dirty="0"/>
              <a:t> </a:t>
            </a:r>
            <a:r>
              <a:rPr lang="fr-CH" dirty="0"/>
              <a:t>signée lors des Assises de la transition énergétique</a:t>
            </a:r>
          </a:p>
          <a:p>
            <a:r>
              <a:rPr lang="fr-CH" dirty="0"/>
              <a:t>Volonté des élu(e)s: être tourné vers l’action</a:t>
            </a:r>
          </a:p>
        </p:txBody>
      </p:sp>
      <p:sp>
        <p:nvSpPr>
          <p:cNvPr id="3" name="Titre 2"/>
          <p:cNvSpPr>
            <a:spLocks noGrp="1"/>
          </p:cNvSpPr>
          <p:nvPr>
            <p:ph type="title"/>
          </p:nvPr>
        </p:nvSpPr>
        <p:spPr>
          <a:xfrm>
            <a:off x="838200" y="365125"/>
            <a:ext cx="9000000" cy="1325563"/>
          </a:xfrm>
        </p:spPr>
        <p:txBody>
          <a:bodyPr/>
          <a:lstStyle/>
          <a:p>
            <a:r>
              <a:rPr lang="fr-CH" dirty="0"/>
              <a:t>Lancement de «Grand Genève en transition» le 6 septembre dernier</a:t>
            </a:r>
          </a:p>
        </p:txBody>
      </p:sp>
      <p:pic>
        <p:nvPicPr>
          <p:cNvPr id="4" name="Image 3">
            <a:extLst>
              <a:ext uri="{FF2B5EF4-FFF2-40B4-BE49-F238E27FC236}">
                <a16:creationId xmlns:a16="http://schemas.microsoft.com/office/drawing/2014/main" id="{20C7E116-F87A-4BEC-86A7-4BAD7C81A10C}"/>
              </a:ext>
            </a:extLst>
          </p:cNvPr>
          <p:cNvPicPr>
            <a:picLocks noChangeAspect="1"/>
          </p:cNvPicPr>
          <p:nvPr/>
        </p:nvPicPr>
        <p:blipFill>
          <a:blip r:embed="rId3"/>
          <a:stretch>
            <a:fillRect/>
          </a:stretch>
        </p:blipFill>
        <p:spPr>
          <a:xfrm>
            <a:off x="838200" y="1909961"/>
            <a:ext cx="3230217" cy="1150025"/>
          </a:xfrm>
          <a:prstGeom prst="rect">
            <a:avLst/>
          </a:prstGeom>
        </p:spPr>
      </p:pic>
      <p:pic>
        <p:nvPicPr>
          <p:cNvPr id="5" name="Espace réservé du contenu 4">
            <a:extLst>
              <a:ext uri="{FF2B5EF4-FFF2-40B4-BE49-F238E27FC236}">
                <a16:creationId xmlns:a16="http://schemas.microsoft.com/office/drawing/2014/main" id="{D240297B-858E-4048-831B-58F017396D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5719" y="1011982"/>
            <a:ext cx="1048081" cy="345765"/>
          </a:xfrm>
          <a:prstGeom prst="rect">
            <a:avLst/>
          </a:prstGeom>
        </p:spPr>
      </p:pic>
    </p:spTree>
    <p:extLst>
      <p:ext uri="{BB962C8B-B14F-4D97-AF65-F5344CB8AC3E}">
        <p14:creationId xmlns:p14="http://schemas.microsoft.com/office/powerpoint/2010/main" val="1173487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1F45D86-BA74-4E52-830D-970BA00AD392}"/>
              </a:ext>
            </a:extLst>
          </p:cNvPr>
          <p:cNvSpPr>
            <a:spLocks noGrp="1"/>
          </p:cNvSpPr>
          <p:nvPr>
            <p:ph idx="1"/>
          </p:nvPr>
        </p:nvSpPr>
        <p:spPr>
          <a:xfrm>
            <a:off x="838200" y="1825625"/>
            <a:ext cx="3692703" cy="4351338"/>
          </a:xfrm>
        </p:spPr>
        <p:txBody>
          <a:bodyPr/>
          <a:lstStyle/>
          <a:p>
            <a:r>
              <a:rPr lang="fr-FR" dirty="0"/>
              <a:t>Le « OFF » est un volet de la manifestation qui se tient dans les territoires du Grand Genève et est </a:t>
            </a:r>
            <a:r>
              <a:rPr lang="fr-FR" b="1" dirty="0">
                <a:solidFill>
                  <a:srgbClr val="C00000"/>
                </a:solidFill>
              </a:rPr>
              <a:t>destiné au grand public</a:t>
            </a:r>
            <a:r>
              <a:rPr lang="fr-FR" dirty="0"/>
              <a:t>.</a:t>
            </a:r>
          </a:p>
          <a:p>
            <a:r>
              <a:rPr lang="fr-FR" dirty="0"/>
              <a:t>Pour proposer des évènements:</a:t>
            </a:r>
            <a:br>
              <a:rPr lang="fr-FR" dirty="0"/>
            </a:br>
            <a:r>
              <a:rPr lang="fr-FR" b="1" dirty="0">
                <a:solidFill>
                  <a:srgbClr val="00B050"/>
                </a:solidFill>
                <a:hlinkClick r:id="rId3">
                  <a:extLst>
                    <a:ext uri="{A12FA001-AC4F-418D-AE19-62706E023703}">
                      <ahyp:hlinkClr xmlns:ahyp="http://schemas.microsoft.com/office/drawing/2018/hyperlinkcolor" val="tx"/>
                    </a:ext>
                  </a:extLst>
                </a:hlinkClick>
              </a:rPr>
              <a:t>grand-geneve-en-transition.org</a:t>
            </a:r>
            <a:endParaRPr lang="fr-CH" b="1" dirty="0">
              <a:solidFill>
                <a:srgbClr val="00B050"/>
              </a:solidFill>
            </a:endParaRPr>
          </a:p>
        </p:txBody>
      </p:sp>
      <p:sp>
        <p:nvSpPr>
          <p:cNvPr id="3" name="Titre 2">
            <a:extLst>
              <a:ext uri="{FF2B5EF4-FFF2-40B4-BE49-F238E27FC236}">
                <a16:creationId xmlns:a16="http://schemas.microsoft.com/office/drawing/2014/main" id="{0FE8BA2E-5410-46AB-AA5A-A8F08B3DE8F1}"/>
              </a:ext>
            </a:extLst>
          </p:cNvPr>
          <p:cNvSpPr>
            <a:spLocks noGrp="1"/>
          </p:cNvSpPr>
          <p:nvPr>
            <p:ph type="title"/>
          </p:nvPr>
        </p:nvSpPr>
        <p:spPr/>
        <p:txBody>
          <a:bodyPr/>
          <a:lstStyle/>
          <a:p>
            <a:r>
              <a:rPr lang="fr-CH" dirty="0"/>
              <a:t>Volet «OFF» des Assises Européennes de la Transition Energétique</a:t>
            </a:r>
          </a:p>
        </p:txBody>
      </p:sp>
      <p:pic>
        <p:nvPicPr>
          <p:cNvPr id="4" name="Espace réservé du contenu 4">
            <a:extLst>
              <a:ext uri="{FF2B5EF4-FFF2-40B4-BE49-F238E27FC236}">
                <a16:creationId xmlns:a16="http://schemas.microsoft.com/office/drawing/2014/main" id="{AF89D5A0-10F1-4EB4-BD58-83BB1ACCC4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5719" y="1011982"/>
            <a:ext cx="1048081" cy="345765"/>
          </a:xfrm>
          <a:prstGeom prst="rect">
            <a:avLst/>
          </a:prstGeom>
        </p:spPr>
      </p:pic>
      <p:sp>
        <p:nvSpPr>
          <p:cNvPr id="6" name="Espace réservé du contenu 1">
            <a:extLst>
              <a:ext uri="{FF2B5EF4-FFF2-40B4-BE49-F238E27FC236}">
                <a16:creationId xmlns:a16="http://schemas.microsoft.com/office/drawing/2014/main" id="{1C97D5B8-D1BC-403B-A14F-049097DA1C96}"/>
              </a:ext>
            </a:extLst>
          </p:cNvPr>
          <p:cNvSpPr txBox="1">
            <a:spLocks/>
          </p:cNvSpPr>
          <p:nvPr/>
        </p:nvSpPr>
        <p:spPr>
          <a:xfrm>
            <a:off x="4869951" y="1825625"/>
            <a:ext cx="648384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a:t>
            </a:r>
            <a:endParaRPr lang="fr-CH" dirty="0"/>
          </a:p>
        </p:txBody>
      </p:sp>
      <p:pic>
        <p:nvPicPr>
          <p:cNvPr id="10" name="Image 9" descr="Une image contenant vélo, personne, bicyclette&#10;&#10;Description générée automatiquement">
            <a:extLst>
              <a:ext uri="{FF2B5EF4-FFF2-40B4-BE49-F238E27FC236}">
                <a16:creationId xmlns:a16="http://schemas.microsoft.com/office/drawing/2014/main" id="{9357AD87-6FA8-4205-B716-FF409499F0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98" t="22875" b="11336"/>
          <a:stretch/>
        </p:blipFill>
        <p:spPr>
          <a:xfrm>
            <a:off x="4869951" y="4454551"/>
            <a:ext cx="2611206" cy="2403450"/>
          </a:xfrm>
          <a:prstGeom prst="rect">
            <a:avLst/>
          </a:prstGeom>
        </p:spPr>
      </p:pic>
      <p:pic>
        <p:nvPicPr>
          <p:cNvPr id="12" name="Image 11" descr="Une image contenant extérieur, nuit, sombre&#10;&#10;Description générée automatiquement">
            <a:extLst>
              <a:ext uri="{FF2B5EF4-FFF2-40B4-BE49-F238E27FC236}">
                <a16:creationId xmlns:a16="http://schemas.microsoft.com/office/drawing/2014/main" id="{040A8009-5394-489F-8A7D-56E3FE3E8F5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550" t="10362" r="11307" b="3866"/>
          <a:stretch/>
        </p:blipFill>
        <p:spPr>
          <a:xfrm>
            <a:off x="4869951" y="1825625"/>
            <a:ext cx="2611206" cy="2551166"/>
          </a:xfrm>
          <a:prstGeom prst="rect">
            <a:avLst/>
          </a:prstGeom>
        </p:spPr>
      </p:pic>
      <p:pic>
        <p:nvPicPr>
          <p:cNvPr id="14" name="Image 13" descr="Une image contenant texte, personne&#10;&#10;Description générée automatiquement">
            <a:extLst>
              <a:ext uri="{FF2B5EF4-FFF2-40B4-BE49-F238E27FC236}">
                <a16:creationId xmlns:a16="http://schemas.microsoft.com/office/drawing/2014/main" id="{7C92DD84-880D-4A55-A05A-9D38D89B87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929" t="8689"/>
          <a:stretch/>
        </p:blipFill>
        <p:spPr>
          <a:xfrm>
            <a:off x="7556944" y="1825626"/>
            <a:ext cx="4677370" cy="3855983"/>
          </a:xfrm>
          <a:prstGeom prst="rect">
            <a:avLst/>
          </a:prstGeom>
        </p:spPr>
      </p:pic>
      <p:pic>
        <p:nvPicPr>
          <p:cNvPr id="8" name="Image 7">
            <a:extLst>
              <a:ext uri="{FF2B5EF4-FFF2-40B4-BE49-F238E27FC236}">
                <a16:creationId xmlns:a16="http://schemas.microsoft.com/office/drawing/2014/main" id="{0D48C36F-8DD7-4C22-BB0B-9046E67848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60896">
            <a:off x="10110144" y="4510145"/>
            <a:ext cx="1868212" cy="2671744"/>
          </a:xfrm>
          <a:prstGeom prst="rect">
            <a:avLst/>
          </a:prstGeom>
          <a:ln w="28575">
            <a:solidFill>
              <a:schemeClr val="bg1">
                <a:lumMod val="95000"/>
              </a:schemeClr>
            </a:solidFill>
          </a:ln>
        </p:spPr>
      </p:pic>
      <p:sp>
        <p:nvSpPr>
          <p:cNvPr id="15" name="Espace réservé du contenu 1">
            <a:extLst>
              <a:ext uri="{FF2B5EF4-FFF2-40B4-BE49-F238E27FC236}">
                <a16:creationId xmlns:a16="http://schemas.microsoft.com/office/drawing/2014/main" id="{94B77EE5-235A-4910-B589-48F8B81C2C93}"/>
              </a:ext>
            </a:extLst>
          </p:cNvPr>
          <p:cNvSpPr txBox="1">
            <a:spLocks/>
          </p:cNvSpPr>
          <p:nvPr/>
        </p:nvSpPr>
        <p:spPr>
          <a:xfrm>
            <a:off x="7481158" y="5759369"/>
            <a:ext cx="2505324" cy="417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solidFill>
                  <a:schemeClr val="bg1">
                    <a:lumMod val="50000"/>
                  </a:schemeClr>
                </a:solidFill>
              </a:rPr>
              <a:t>(édition 2018)</a:t>
            </a:r>
            <a:endParaRPr lang="fr-CH" dirty="0">
              <a:solidFill>
                <a:schemeClr val="bg1">
                  <a:lumMod val="50000"/>
                </a:schemeClr>
              </a:solidFill>
            </a:endParaRPr>
          </a:p>
        </p:txBody>
      </p:sp>
    </p:spTree>
    <p:extLst>
      <p:ext uri="{BB962C8B-B14F-4D97-AF65-F5344CB8AC3E}">
        <p14:creationId xmlns:p14="http://schemas.microsoft.com/office/powerpoint/2010/main" val="2535228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4378033-CC98-4848-BE17-524CFD757CFA}"/>
              </a:ext>
            </a:extLst>
          </p:cNvPr>
          <p:cNvSpPr>
            <a:spLocks noGrp="1"/>
          </p:cNvSpPr>
          <p:nvPr>
            <p:ph idx="1"/>
          </p:nvPr>
        </p:nvSpPr>
        <p:spPr/>
        <p:txBody>
          <a:bodyPr/>
          <a:lstStyle/>
          <a:p>
            <a:r>
              <a:rPr lang="fr-FR" b="1" dirty="0"/>
              <a:t>15 juillet 2021</a:t>
            </a:r>
            <a:r>
              <a:rPr lang="fr-FR" dirty="0"/>
              <a:t>: entretien technique du Grand Genève avec l’Office fédéral du développement territorial</a:t>
            </a:r>
          </a:p>
          <a:p>
            <a:r>
              <a:rPr lang="fr-FR" b="1" dirty="0"/>
              <a:t>Juillet 2022</a:t>
            </a:r>
            <a:r>
              <a:rPr lang="fr-FR" dirty="0"/>
              <a:t>: envoi aux agglomérations des </a:t>
            </a:r>
            <a:r>
              <a:rPr lang="fr-FR" b="1" dirty="0">
                <a:solidFill>
                  <a:srgbClr val="B31222"/>
                </a:solidFill>
              </a:rPr>
              <a:t>projets de rapports </a:t>
            </a:r>
            <a:r>
              <a:rPr lang="fr-FR" dirty="0"/>
              <a:t>d’examen</a:t>
            </a:r>
          </a:p>
          <a:p>
            <a:r>
              <a:rPr lang="fr-FR" b="1" dirty="0"/>
              <a:t>Mars 2023</a:t>
            </a:r>
            <a:r>
              <a:rPr lang="fr-FR" dirty="0"/>
              <a:t>: rapports d’examen définitifs et </a:t>
            </a:r>
            <a:r>
              <a:rPr lang="fr-FR" b="1" dirty="0">
                <a:solidFill>
                  <a:srgbClr val="C00000"/>
                </a:solidFill>
              </a:rPr>
              <a:t>arrêté du Conseil fédéral</a:t>
            </a:r>
          </a:p>
          <a:p>
            <a:r>
              <a:rPr lang="fr-FR" b="1" dirty="0"/>
              <a:t>Eté 2023</a:t>
            </a:r>
            <a:r>
              <a:rPr lang="fr-FR" dirty="0"/>
              <a:t>: 1er débat au parlement</a:t>
            </a:r>
          </a:p>
          <a:p>
            <a:r>
              <a:rPr lang="fr-FR" b="1" dirty="0"/>
              <a:t>Automne 2023</a:t>
            </a:r>
            <a:r>
              <a:rPr lang="fr-FR" dirty="0"/>
              <a:t>: 2e débat au parlement et </a:t>
            </a:r>
            <a:r>
              <a:rPr lang="fr-FR" b="1" dirty="0">
                <a:solidFill>
                  <a:srgbClr val="C00000"/>
                </a:solidFill>
              </a:rPr>
              <a:t>décision sur les crédits</a:t>
            </a:r>
            <a:r>
              <a:rPr lang="fr-FR" dirty="0"/>
              <a:t> alloués aux agglomérations</a:t>
            </a:r>
          </a:p>
          <a:p>
            <a:r>
              <a:rPr lang="fr-FR" b="1" dirty="0"/>
              <a:t>Fin 2023-début 2024</a:t>
            </a:r>
            <a:r>
              <a:rPr lang="fr-FR" dirty="0"/>
              <a:t>: signature de l’accord sur les prestations</a:t>
            </a:r>
          </a:p>
        </p:txBody>
      </p:sp>
      <p:sp>
        <p:nvSpPr>
          <p:cNvPr id="3" name="Titre 2">
            <a:extLst>
              <a:ext uri="{FF2B5EF4-FFF2-40B4-BE49-F238E27FC236}">
                <a16:creationId xmlns:a16="http://schemas.microsoft.com/office/drawing/2014/main" id="{5E993AB4-4DEA-49E7-940F-4A2A80FF440D}"/>
              </a:ext>
            </a:extLst>
          </p:cNvPr>
          <p:cNvSpPr>
            <a:spLocks noGrp="1"/>
          </p:cNvSpPr>
          <p:nvPr>
            <p:ph type="title"/>
          </p:nvPr>
        </p:nvSpPr>
        <p:spPr/>
        <p:txBody>
          <a:bodyPr/>
          <a:lstStyle/>
          <a:p>
            <a:r>
              <a:rPr lang="fr-CH" dirty="0"/>
              <a:t>Prochaines échéances du</a:t>
            </a:r>
            <a:br>
              <a:rPr lang="fr-CH" dirty="0"/>
            </a:br>
            <a:r>
              <a:rPr lang="fr-CH" dirty="0"/>
              <a:t>projet d’agglomération 4</a:t>
            </a:r>
          </a:p>
        </p:txBody>
      </p:sp>
      <p:pic>
        <p:nvPicPr>
          <p:cNvPr id="4" name="Espace réservé du contenu 4">
            <a:extLst>
              <a:ext uri="{FF2B5EF4-FFF2-40B4-BE49-F238E27FC236}">
                <a16:creationId xmlns:a16="http://schemas.microsoft.com/office/drawing/2014/main" id="{52F0A51F-CADA-4E69-B050-E5AFDA299D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5719" y="1011982"/>
            <a:ext cx="1048081" cy="345765"/>
          </a:xfrm>
          <a:prstGeom prst="rect">
            <a:avLst/>
          </a:prstGeom>
        </p:spPr>
      </p:pic>
    </p:spTree>
    <p:extLst>
      <p:ext uri="{BB962C8B-B14F-4D97-AF65-F5344CB8AC3E}">
        <p14:creationId xmlns:p14="http://schemas.microsoft.com/office/powerpoint/2010/main" val="322784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38200" y="1825625"/>
            <a:ext cx="6826321" cy="4351338"/>
          </a:xfrm>
        </p:spPr>
        <p:txBody>
          <a:bodyPr/>
          <a:lstStyle/>
          <a:p>
            <a:r>
              <a:rPr lang="fr-CH" dirty="0"/>
              <a:t>Séminaire </a:t>
            </a:r>
            <a:r>
              <a:rPr lang="fr-FR" dirty="0"/>
              <a:t>politique qui s’est tenu le</a:t>
            </a:r>
            <a:br>
              <a:rPr lang="fr-FR" dirty="0"/>
            </a:br>
            <a:r>
              <a:rPr lang="fr-FR" dirty="0"/>
              <a:t>6 septembre</a:t>
            </a:r>
          </a:p>
          <a:p>
            <a:r>
              <a:rPr lang="fr-FR" dirty="0"/>
              <a:t>Une trentaine d’élus (Vaud, Genève, France) ont fixé des orientations en matière d’urbanisation qui s’inscrivent dans </a:t>
            </a:r>
            <a:r>
              <a:rPr lang="fr-FR" b="1" dirty="0"/>
              <a:t>l’objectif de transition écologique</a:t>
            </a:r>
          </a:p>
          <a:p>
            <a:r>
              <a:rPr lang="fr-FR" dirty="0"/>
              <a:t>La Région de Nyon a été représentée par:</a:t>
            </a:r>
            <a:br>
              <a:rPr lang="fr-FR" dirty="0"/>
            </a:br>
            <a:r>
              <a:rPr lang="fr-FR" dirty="0"/>
              <a:t>Frédéric Mani, Pierre-Alain Schmidt,</a:t>
            </a:r>
            <a:br>
              <a:rPr lang="fr-FR" dirty="0"/>
            </a:br>
            <a:r>
              <a:rPr lang="fr-FR" dirty="0"/>
              <a:t>Gérard Produit, Bruno Dard et</a:t>
            </a:r>
            <a:br>
              <a:rPr lang="fr-FR" dirty="0"/>
            </a:br>
            <a:r>
              <a:rPr lang="fr-FR" dirty="0"/>
              <a:t>Christine Girod</a:t>
            </a:r>
          </a:p>
        </p:txBody>
      </p:sp>
      <p:sp>
        <p:nvSpPr>
          <p:cNvPr id="3" name="Titre 2"/>
          <p:cNvSpPr>
            <a:spLocks noGrp="1"/>
          </p:cNvSpPr>
          <p:nvPr>
            <p:ph type="title"/>
          </p:nvPr>
        </p:nvSpPr>
        <p:spPr>
          <a:xfrm>
            <a:off x="838200" y="365125"/>
            <a:ext cx="9000000" cy="1325563"/>
          </a:xfrm>
        </p:spPr>
        <p:txBody>
          <a:bodyPr/>
          <a:lstStyle/>
          <a:p>
            <a:r>
              <a:rPr lang="fr-CH" dirty="0"/>
              <a:t>Ambition pour un développement urbain du Grand Genève</a:t>
            </a:r>
          </a:p>
        </p:txBody>
      </p:sp>
      <p:pic>
        <p:nvPicPr>
          <p:cNvPr id="5" name="Espace réservé du contenu 4">
            <a:extLst>
              <a:ext uri="{FF2B5EF4-FFF2-40B4-BE49-F238E27FC236}">
                <a16:creationId xmlns:a16="http://schemas.microsoft.com/office/drawing/2014/main" id="{D240297B-858E-4048-831B-58F017396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719" y="1011982"/>
            <a:ext cx="1048081" cy="345765"/>
          </a:xfrm>
          <a:prstGeom prst="rect">
            <a:avLst/>
          </a:prstGeom>
        </p:spPr>
      </p:pic>
      <p:pic>
        <p:nvPicPr>
          <p:cNvPr id="6" name="Image 5" descr="Une image contenant intérieur, plancher, plafond, chaise&#10;&#10;Description générée automatiquement">
            <a:extLst>
              <a:ext uri="{FF2B5EF4-FFF2-40B4-BE49-F238E27FC236}">
                <a16:creationId xmlns:a16="http://schemas.microsoft.com/office/drawing/2014/main" id="{9248BC46-6F83-462F-A305-9555442D1D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233" y="1838069"/>
            <a:ext cx="4508270" cy="3381203"/>
          </a:xfrm>
          <a:prstGeom prst="rect">
            <a:avLst/>
          </a:prstGeom>
        </p:spPr>
      </p:pic>
    </p:spTree>
    <p:extLst>
      <p:ext uri="{BB962C8B-B14F-4D97-AF65-F5344CB8AC3E}">
        <p14:creationId xmlns:p14="http://schemas.microsoft.com/office/powerpoint/2010/main" val="2105810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318A958-B227-491C-8702-F678007BF613}"/>
              </a:ext>
            </a:extLst>
          </p:cNvPr>
          <p:cNvSpPr>
            <a:spLocks noGrp="1"/>
          </p:cNvSpPr>
          <p:nvPr>
            <p:ph type="title"/>
          </p:nvPr>
        </p:nvSpPr>
        <p:spPr/>
        <p:txBody>
          <a:bodyPr/>
          <a:lstStyle/>
          <a:p>
            <a:r>
              <a:rPr lang="fr-CH" dirty="0"/>
              <a:t>Application Guichet Mobile</a:t>
            </a:r>
          </a:p>
        </p:txBody>
      </p:sp>
      <p:pic>
        <p:nvPicPr>
          <p:cNvPr id="5" name="Espace réservé du contenu 4">
            <a:hlinkClick r:id="rId3"/>
            <a:extLst>
              <a:ext uri="{FF2B5EF4-FFF2-40B4-BE49-F238E27FC236}">
                <a16:creationId xmlns:a16="http://schemas.microsoft.com/office/drawing/2014/main" id="{BA248358-5767-428D-82A8-C09B40A3A04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980909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66BDDCC-A263-4947-BA98-23AF61C69F90}"/>
              </a:ext>
            </a:extLst>
          </p:cNvPr>
          <p:cNvSpPr>
            <a:spLocks noGrp="1"/>
          </p:cNvSpPr>
          <p:nvPr>
            <p:ph idx="1"/>
          </p:nvPr>
        </p:nvSpPr>
        <p:spPr>
          <a:xfrm>
            <a:off x="838200" y="1825625"/>
            <a:ext cx="8881154" cy="4351338"/>
          </a:xfrm>
        </p:spPr>
        <p:txBody>
          <a:bodyPr/>
          <a:lstStyle/>
          <a:p>
            <a:r>
              <a:rPr lang="fr-FR" dirty="0"/>
              <a:t>La Région de Nyon alloue chaque année un montant de </a:t>
            </a:r>
            <a:r>
              <a:rPr lang="fr-FR" b="1" dirty="0">
                <a:solidFill>
                  <a:srgbClr val="B31222"/>
                </a:solidFill>
              </a:rPr>
              <a:t>CHF 50’000 </a:t>
            </a:r>
            <a:r>
              <a:rPr lang="fr-FR" dirty="0"/>
              <a:t>à une ou plusieurs activités mettant en avant le tissu économique du district.</a:t>
            </a:r>
          </a:p>
          <a:p>
            <a:r>
              <a:rPr lang="fr-FR" dirty="0"/>
              <a:t>Les </a:t>
            </a:r>
            <a:r>
              <a:rPr lang="fr-FR" b="1" dirty="0">
                <a:solidFill>
                  <a:srgbClr val="B31222"/>
                </a:solidFill>
              </a:rPr>
              <a:t>innovations en matière de durabilité </a:t>
            </a:r>
            <a:r>
              <a:rPr lang="fr-FR" dirty="0"/>
              <a:t>sont spécialement attendues.</a:t>
            </a:r>
          </a:p>
          <a:p>
            <a:r>
              <a:rPr lang="fr-FR" dirty="0"/>
              <a:t>Délai candidatures: </a:t>
            </a:r>
            <a:r>
              <a:rPr lang="fr-FR" b="1" dirty="0">
                <a:solidFill>
                  <a:srgbClr val="B31222"/>
                </a:solidFill>
              </a:rPr>
              <a:t>31 octobre 2021</a:t>
            </a:r>
            <a:r>
              <a:rPr lang="fr-FR" dirty="0"/>
              <a:t>.</a:t>
            </a:r>
          </a:p>
        </p:txBody>
      </p:sp>
      <p:sp>
        <p:nvSpPr>
          <p:cNvPr id="3" name="Titre 2">
            <a:extLst>
              <a:ext uri="{FF2B5EF4-FFF2-40B4-BE49-F238E27FC236}">
                <a16:creationId xmlns:a16="http://schemas.microsoft.com/office/drawing/2014/main" id="{C8D2B69D-5995-46D2-993E-2E8240079285}"/>
              </a:ext>
            </a:extLst>
          </p:cNvPr>
          <p:cNvSpPr>
            <a:spLocks noGrp="1"/>
          </p:cNvSpPr>
          <p:nvPr>
            <p:ph type="title"/>
          </p:nvPr>
        </p:nvSpPr>
        <p:spPr/>
        <p:txBody>
          <a:bodyPr/>
          <a:lstStyle/>
          <a:p>
            <a:r>
              <a:rPr lang="fr-CH" dirty="0"/>
              <a:t>Ouverture des candidatures au</a:t>
            </a:r>
            <a:br>
              <a:rPr lang="fr-CH" dirty="0"/>
            </a:br>
            <a:r>
              <a:rPr lang="fr-CH" dirty="0"/>
              <a:t>Prix à l’innovation 2022</a:t>
            </a:r>
          </a:p>
        </p:txBody>
      </p:sp>
      <p:pic>
        <p:nvPicPr>
          <p:cNvPr id="5" name="Image 4" descr="Une image contenant texte&#10;&#10;Description générée automatiquement">
            <a:extLst>
              <a:ext uri="{FF2B5EF4-FFF2-40B4-BE49-F238E27FC236}">
                <a16:creationId xmlns:a16="http://schemas.microsoft.com/office/drawing/2014/main" id="{A908390B-0CB7-4097-9792-4C4F03924FF6}"/>
              </a:ext>
            </a:extLst>
          </p:cNvPr>
          <p:cNvPicPr>
            <a:picLocks noChangeAspect="1"/>
          </p:cNvPicPr>
          <p:nvPr/>
        </p:nvPicPr>
        <p:blipFill rotWithShape="1">
          <a:blip r:embed="rId3">
            <a:extLst>
              <a:ext uri="{28A0092B-C50C-407E-A947-70E740481C1C}">
                <a14:useLocalDpi xmlns:a14="http://schemas.microsoft.com/office/drawing/2010/main" val="0"/>
              </a:ext>
            </a:extLst>
          </a:blip>
          <a:srcRect l="51016" r="19808"/>
          <a:stretch/>
        </p:blipFill>
        <p:spPr>
          <a:xfrm>
            <a:off x="9838200" y="1825626"/>
            <a:ext cx="2552434" cy="4351338"/>
          </a:xfrm>
          <a:prstGeom prst="rect">
            <a:avLst/>
          </a:prstGeom>
        </p:spPr>
      </p:pic>
    </p:spTree>
    <p:extLst>
      <p:ext uri="{BB962C8B-B14F-4D97-AF65-F5344CB8AC3E}">
        <p14:creationId xmlns:p14="http://schemas.microsoft.com/office/powerpoint/2010/main" val="2386493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F1376B3E-8077-4FA5-A7B0-948C72BC2FD9}"/>
              </a:ext>
            </a:extLst>
          </p:cNvPr>
          <p:cNvSpPr>
            <a:spLocks noGrp="1"/>
          </p:cNvSpPr>
          <p:nvPr>
            <p:ph sz="half" idx="1"/>
          </p:nvPr>
        </p:nvSpPr>
        <p:spPr>
          <a:xfrm>
            <a:off x="838200" y="1825625"/>
            <a:ext cx="5181600" cy="4351338"/>
          </a:xfrm>
        </p:spPr>
        <p:txBody>
          <a:bodyPr/>
          <a:lstStyle/>
          <a:p>
            <a:r>
              <a:rPr lang="en-US" dirty="0"/>
              <a:t>12 spectacles dans 3 </a:t>
            </a:r>
            <a:r>
              <a:rPr lang="en-US" dirty="0" err="1"/>
              <a:t>lieux</a:t>
            </a:r>
            <a:r>
              <a:rPr lang="en-US" dirty="0"/>
              <a:t> </a:t>
            </a:r>
            <a:r>
              <a:rPr lang="en-US" dirty="0" err="1"/>
              <a:t>emblématiques</a:t>
            </a:r>
            <a:endParaRPr lang="en-US" dirty="0"/>
          </a:p>
          <a:p>
            <a:r>
              <a:rPr lang="en-US" dirty="0"/>
              <a:t>Des ateliers </a:t>
            </a:r>
            <a:r>
              <a:rPr lang="en-US" dirty="0" err="1"/>
              <a:t>en</a:t>
            </a:r>
            <a:r>
              <a:rPr lang="en-US" dirty="0"/>
              <a:t> plus des spectacles</a:t>
            </a:r>
            <a:endParaRPr lang="en-US" b="1" dirty="0">
              <a:solidFill>
                <a:srgbClr val="B31222"/>
              </a:solidFill>
              <a:hlinkClick r:id="rId3"/>
            </a:endParaRPr>
          </a:p>
          <a:p>
            <a:pPr marL="0" indent="0">
              <a:buNone/>
            </a:pPr>
            <a:r>
              <a:rPr lang="en-US" b="1" dirty="0">
                <a:solidFill>
                  <a:srgbClr val="B31222"/>
                </a:solidFill>
                <a:hlinkClick r:id="rId3"/>
              </a:rPr>
              <a:t>theatres-coteacote.ch</a:t>
            </a:r>
            <a:endParaRPr lang="en-US" b="1" dirty="0">
              <a:solidFill>
                <a:srgbClr val="B31222"/>
              </a:solidFill>
            </a:endParaRPr>
          </a:p>
        </p:txBody>
      </p:sp>
      <p:pic>
        <p:nvPicPr>
          <p:cNvPr id="9" name="Espace réservé du contenu 8" descr="Une image contenant texte, signe&#10;&#10;Description générée automatiquement">
            <a:extLst>
              <a:ext uri="{FF2B5EF4-FFF2-40B4-BE49-F238E27FC236}">
                <a16:creationId xmlns:a16="http://schemas.microsoft.com/office/drawing/2014/main" id="{33FEC3FE-ECA3-41AE-998D-9111151ECB0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1825625"/>
            <a:ext cx="5181600" cy="3399506"/>
          </a:xfrm>
          <a:solidFill>
            <a:schemeClr val="accent1">
              <a:lumMod val="20000"/>
              <a:lumOff val="80000"/>
            </a:schemeClr>
          </a:solidFill>
        </p:spPr>
      </p:pic>
      <p:sp>
        <p:nvSpPr>
          <p:cNvPr id="3" name="Titre 2">
            <a:extLst>
              <a:ext uri="{FF2B5EF4-FFF2-40B4-BE49-F238E27FC236}">
                <a16:creationId xmlns:a16="http://schemas.microsoft.com/office/drawing/2014/main" id="{C8D2B69D-5995-46D2-993E-2E8240079285}"/>
              </a:ext>
            </a:extLst>
          </p:cNvPr>
          <p:cNvSpPr>
            <a:spLocks noGrp="1"/>
          </p:cNvSpPr>
          <p:nvPr>
            <p:ph type="title"/>
          </p:nvPr>
        </p:nvSpPr>
        <p:spPr>
          <a:xfrm>
            <a:off x="838200" y="365125"/>
            <a:ext cx="9000000" cy="1325563"/>
          </a:xfrm>
        </p:spPr>
        <p:txBody>
          <a:bodyPr anchor="t">
            <a:normAutofit fontScale="90000"/>
          </a:bodyPr>
          <a:lstStyle/>
          <a:p>
            <a:r>
              <a:rPr lang="fr-CH" dirty="0"/>
              <a:t>La carte Côte à Côte, une collaboration originale entre 3 théâtres régionaux</a:t>
            </a:r>
          </a:p>
        </p:txBody>
      </p:sp>
    </p:spTree>
    <p:extLst>
      <p:ext uri="{BB962C8B-B14F-4D97-AF65-F5344CB8AC3E}">
        <p14:creationId xmlns:p14="http://schemas.microsoft.com/office/powerpoint/2010/main" val="99853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CH" dirty="0"/>
          </a:p>
        </p:txBody>
      </p:sp>
      <p:sp>
        <p:nvSpPr>
          <p:cNvPr id="3" name="Titre 2"/>
          <p:cNvSpPr>
            <a:spLocks noGrp="1"/>
          </p:cNvSpPr>
          <p:nvPr>
            <p:ph type="title"/>
          </p:nvPr>
        </p:nvSpPr>
        <p:spPr/>
        <p:txBody>
          <a:bodyPr/>
          <a:lstStyle/>
          <a:p>
            <a:r>
              <a:rPr lang="fr-CH" dirty="0"/>
              <a:t>Ordre du jour</a:t>
            </a:r>
          </a:p>
        </p:txBody>
      </p:sp>
      <p:pic>
        <p:nvPicPr>
          <p:cNvPr id="7" name="Image 6">
            <a:extLst>
              <a:ext uri="{FF2B5EF4-FFF2-40B4-BE49-F238E27FC236}">
                <a16:creationId xmlns:a16="http://schemas.microsoft.com/office/drawing/2014/main" id="{6B01FE83-270A-4F97-A226-454B81EE27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5078" y="1825625"/>
            <a:ext cx="3558679" cy="5032375"/>
          </a:xfrm>
          <a:prstGeom prst="rect">
            <a:avLst/>
          </a:prstGeom>
          <a:ln>
            <a:solidFill>
              <a:schemeClr val="bg2">
                <a:lumMod val="90000"/>
              </a:schemeClr>
            </a:solidFill>
          </a:ln>
        </p:spPr>
      </p:pic>
    </p:spTree>
    <p:extLst>
      <p:ext uri="{BB962C8B-B14F-4D97-AF65-F5344CB8AC3E}">
        <p14:creationId xmlns:p14="http://schemas.microsoft.com/office/powerpoint/2010/main" val="219144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Annonce d’objets pour la séance du</a:t>
            </a:r>
            <a:br>
              <a:rPr lang="fr-CH" dirty="0"/>
            </a:br>
            <a:r>
              <a:rPr lang="fr-CH" dirty="0"/>
              <a:t>15 décembre 2021 et nomination des commissions</a:t>
            </a:r>
          </a:p>
        </p:txBody>
      </p:sp>
      <p:sp>
        <p:nvSpPr>
          <p:cNvPr id="3" name="Espace réservé du texte 2"/>
          <p:cNvSpPr>
            <a:spLocks noGrp="1"/>
          </p:cNvSpPr>
          <p:nvPr>
            <p:ph type="body" idx="1"/>
          </p:nvPr>
        </p:nvSpPr>
        <p:spPr/>
        <p:txBody>
          <a:bodyPr/>
          <a:lstStyle/>
          <a:p>
            <a:endParaRPr lang="fr-CH"/>
          </a:p>
        </p:txBody>
      </p:sp>
    </p:spTree>
    <p:extLst>
      <p:ext uri="{BB962C8B-B14F-4D97-AF65-F5344CB8AC3E}">
        <p14:creationId xmlns:p14="http://schemas.microsoft.com/office/powerpoint/2010/main" val="2643028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F6CA7FD-43C5-4F2D-B4B2-4397EA31707A}"/>
              </a:ext>
            </a:extLst>
          </p:cNvPr>
          <p:cNvSpPr>
            <a:spLocks noGrp="1"/>
          </p:cNvSpPr>
          <p:nvPr>
            <p:ph idx="1"/>
          </p:nvPr>
        </p:nvSpPr>
        <p:spPr/>
        <p:txBody>
          <a:bodyPr/>
          <a:lstStyle/>
          <a:p>
            <a:r>
              <a:rPr lang="fr-FR" dirty="0"/>
              <a:t>Etablit le budget de la Région de Nyon pour l’exercice 2022.</a:t>
            </a:r>
          </a:p>
          <a:p>
            <a:pPr marL="0" indent="0">
              <a:buNone/>
            </a:pPr>
            <a:r>
              <a:rPr lang="fr-CH" sz="2800" b="1" strike="noStrike" baseline="0" dirty="0">
                <a:solidFill>
                  <a:srgbClr val="C00000"/>
                </a:solidFill>
                <a:sym typeface="Wingdings" panose="05000000000000000000" pitchFamily="2" charset="2"/>
              </a:rPr>
              <a:t> </a:t>
            </a:r>
            <a:r>
              <a:rPr lang="fr-CH" sz="2800" b="1" strike="noStrike" baseline="0" dirty="0" err="1">
                <a:solidFill>
                  <a:srgbClr val="C00000"/>
                </a:solidFill>
              </a:rPr>
              <a:t>CoFin</a:t>
            </a:r>
            <a:r>
              <a:rPr lang="fr-CH" sz="2800" b="1" strike="noStrike" baseline="0" dirty="0">
                <a:solidFill>
                  <a:srgbClr val="C00000"/>
                </a:solidFill>
              </a:rPr>
              <a:t>: 02.11.2021, 7h45</a:t>
            </a:r>
          </a:p>
        </p:txBody>
      </p:sp>
      <p:sp>
        <p:nvSpPr>
          <p:cNvPr id="3" name="Titre 2">
            <a:extLst>
              <a:ext uri="{FF2B5EF4-FFF2-40B4-BE49-F238E27FC236}">
                <a16:creationId xmlns:a16="http://schemas.microsoft.com/office/drawing/2014/main" id="{629715DB-4F25-4195-B6CC-FBC441D0BF4D}"/>
              </a:ext>
            </a:extLst>
          </p:cNvPr>
          <p:cNvSpPr>
            <a:spLocks noGrp="1"/>
          </p:cNvSpPr>
          <p:nvPr>
            <p:ph type="title"/>
          </p:nvPr>
        </p:nvSpPr>
        <p:spPr/>
        <p:txBody>
          <a:bodyPr/>
          <a:lstStyle/>
          <a:p>
            <a:r>
              <a:rPr lang="fr-CH" dirty="0"/>
              <a:t>PR 06-2021 Budget 2022</a:t>
            </a:r>
          </a:p>
        </p:txBody>
      </p:sp>
    </p:spTree>
    <p:extLst>
      <p:ext uri="{BB962C8B-B14F-4D97-AF65-F5344CB8AC3E}">
        <p14:creationId xmlns:p14="http://schemas.microsoft.com/office/powerpoint/2010/main" val="4098535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F6CA7FD-43C5-4F2D-B4B2-4397EA31707A}"/>
              </a:ext>
            </a:extLst>
          </p:cNvPr>
          <p:cNvSpPr>
            <a:spLocks noGrp="1"/>
          </p:cNvSpPr>
          <p:nvPr>
            <p:ph idx="1"/>
          </p:nvPr>
        </p:nvSpPr>
        <p:spPr/>
        <p:txBody>
          <a:bodyPr/>
          <a:lstStyle/>
          <a:p>
            <a:r>
              <a:rPr lang="fr-FR" dirty="0"/>
              <a:t>Définit le montant des indemnités pour les membres du Conseil intercommunal, du Comité de direction, des Commissions du CI et des commissions consultatives pour la période 2022-2026.</a:t>
            </a:r>
          </a:p>
          <a:p>
            <a:pPr marL="0" indent="0">
              <a:buNone/>
            </a:pPr>
            <a:r>
              <a:rPr lang="fr-CH" sz="2800" b="1" strike="noStrike" baseline="0" dirty="0">
                <a:solidFill>
                  <a:srgbClr val="C00000"/>
                </a:solidFill>
                <a:sym typeface="Wingdings" panose="05000000000000000000" pitchFamily="2" charset="2"/>
              </a:rPr>
              <a:t> </a:t>
            </a:r>
            <a:r>
              <a:rPr lang="fr-CH" sz="2800" b="1" strike="noStrike" baseline="0" dirty="0" err="1">
                <a:solidFill>
                  <a:srgbClr val="C00000"/>
                </a:solidFill>
              </a:rPr>
              <a:t>CoAH</a:t>
            </a:r>
            <a:r>
              <a:rPr lang="fr-CH" sz="2800" b="1" strike="noStrike" baseline="0" dirty="0">
                <a:solidFill>
                  <a:srgbClr val="C00000"/>
                </a:solidFill>
              </a:rPr>
              <a:t>: 02.11.2021, 19h</a:t>
            </a:r>
          </a:p>
        </p:txBody>
      </p:sp>
      <p:sp>
        <p:nvSpPr>
          <p:cNvPr id="3" name="Titre 2">
            <a:extLst>
              <a:ext uri="{FF2B5EF4-FFF2-40B4-BE49-F238E27FC236}">
                <a16:creationId xmlns:a16="http://schemas.microsoft.com/office/drawing/2014/main" id="{629715DB-4F25-4195-B6CC-FBC441D0BF4D}"/>
              </a:ext>
            </a:extLst>
          </p:cNvPr>
          <p:cNvSpPr>
            <a:spLocks noGrp="1"/>
          </p:cNvSpPr>
          <p:nvPr>
            <p:ph type="title"/>
          </p:nvPr>
        </p:nvSpPr>
        <p:spPr/>
        <p:txBody>
          <a:bodyPr/>
          <a:lstStyle/>
          <a:p>
            <a:r>
              <a:rPr lang="fr-CH" dirty="0"/>
              <a:t>PR 07-2021 Indemnités 2022-2026</a:t>
            </a:r>
          </a:p>
        </p:txBody>
      </p:sp>
    </p:spTree>
    <p:extLst>
      <p:ext uri="{BB962C8B-B14F-4D97-AF65-F5344CB8AC3E}">
        <p14:creationId xmlns:p14="http://schemas.microsoft.com/office/powerpoint/2010/main" val="736108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F6CA7FD-43C5-4F2D-B4B2-4397EA31707A}"/>
              </a:ext>
            </a:extLst>
          </p:cNvPr>
          <p:cNvSpPr>
            <a:spLocks noGrp="1"/>
          </p:cNvSpPr>
          <p:nvPr>
            <p:ph idx="1"/>
          </p:nvPr>
        </p:nvSpPr>
        <p:spPr>
          <a:xfrm>
            <a:off x="838200" y="1825625"/>
            <a:ext cx="10515600" cy="4351338"/>
          </a:xfrm>
        </p:spPr>
        <p:txBody>
          <a:bodyPr/>
          <a:lstStyle/>
          <a:p>
            <a:r>
              <a:rPr lang="fr-FR" dirty="0"/>
              <a:t>Finance la part régionale pour l’étude de projet et la réalisation des mesures d’aménagement en faveur des transports publics dans le secteur de la jonction autoroutière de Rolle. </a:t>
            </a:r>
          </a:p>
          <a:p>
            <a:r>
              <a:rPr lang="fr-FR" dirty="0"/>
              <a:t>Prévoit le réaménagement du giratoire de Germagny, la construction de trois giratoires permettant notamment d’améliorer considérément la fluidification du trafic routiers et la circulation des bus urbains et régionaux vers la gare de Rolle.</a:t>
            </a:r>
          </a:p>
          <a:p>
            <a:pPr>
              <a:buFont typeface="Wingdings" panose="05000000000000000000" pitchFamily="2" charset="2"/>
              <a:buChar char="à"/>
            </a:pPr>
            <a:r>
              <a:rPr lang="fr-CH" sz="2800" b="1" strike="noStrike" baseline="0" dirty="0">
                <a:solidFill>
                  <a:srgbClr val="C00000"/>
                </a:solidFill>
              </a:rPr>
              <a:t> </a:t>
            </a:r>
            <a:r>
              <a:rPr lang="fr-CH" sz="2800" b="1" strike="noStrike" baseline="0" dirty="0" err="1">
                <a:solidFill>
                  <a:srgbClr val="C00000"/>
                </a:solidFill>
              </a:rPr>
              <a:t>CoAH</a:t>
            </a:r>
            <a:r>
              <a:rPr lang="fr-CH" sz="2800" b="1" strike="noStrike" baseline="0" dirty="0">
                <a:solidFill>
                  <a:srgbClr val="C00000"/>
                </a:solidFill>
              </a:rPr>
              <a:t>: 27.10.2021, 18h</a:t>
            </a:r>
          </a:p>
          <a:p>
            <a:pPr>
              <a:buFont typeface="Wingdings" panose="05000000000000000000" pitchFamily="2" charset="2"/>
              <a:buChar char="à"/>
            </a:pPr>
            <a:r>
              <a:rPr lang="fr-CH" sz="2800" b="1" strike="noStrike" baseline="0" dirty="0">
                <a:solidFill>
                  <a:srgbClr val="C00000"/>
                </a:solidFill>
              </a:rPr>
              <a:t> </a:t>
            </a:r>
            <a:r>
              <a:rPr lang="fr-CH" sz="2800" b="1" strike="noStrike" baseline="0" dirty="0" err="1">
                <a:solidFill>
                  <a:srgbClr val="C00000"/>
                </a:solidFill>
              </a:rPr>
              <a:t>CoFin</a:t>
            </a:r>
            <a:r>
              <a:rPr lang="fr-CH" sz="2800" b="1" strike="noStrike" baseline="0" dirty="0">
                <a:solidFill>
                  <a:srgbClr val="C00000"/>
                </a:solidFill>
              </a:rPr>
              <a:t>: 02.11.2021, 7h45</a:t>
            </a:r>
          </a:p>
          <a:p>
            <a:endParaRPr lang="fr-CH" dirty="0"/>
          </a:p>
        </p:txBody>
      </p:sp>
      <p:sp>
        <p:nvSpPr>
          <p:cNvPr id="3" name="Titre 2">
            <a:extLst>
              <a:ext uri="{FF2B5EF4-FFF2-40B4-BE49-F238E27FC236}">
                <a16:creationId xmlns:a16="http://schemas.microsoft.com/office/drawing/2014/main" id="{629715DB-4F25-4195-B6CC-FBC441D0BF4D}"/>
              </a:ext>
            </a:extLst>
          </p:cNvPr>
          <p:cNvSpPr>
            <a:spLocks noGrp="1"/>
          </p:cNvSpPr>
          <p:nvPr>
            <p:ph type="title"/>
          </p:nvPr>
        </p:nvSpPr>
        <p:spPr>
          <a:xfrm>
            <a:off x="838200" y="365125"/>
            <a:ext cx="9000000" cy="1325563"/>
          </a:xfrm>
        </p:spPr>
        <p:txBody>
          <a:bodyPr/>
          <a:lstStyle/>
          <a:p>
            <a:r>
              <a:rPr lang="fr-CH" dirty="0"/>
              <a:t>PR 08-2021 Jonction autoroutière de Rolle</a:t>
            </a:r>
          </a:p>
        </p:txBody>
      </p:sp>
    </p:spTree>
    <p:extLst>
      <p:ext uri="{BB962C8B-B14F-4D97-AF65-F5344CB8AC3E}">
        <p14:creationId xmlns:p14="http://schemas.microsoft.com/office/powerpoint/2010/main" val="825074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F6CA7FD-43C5-4F2D-B4B2-4397EA31707A}"/>
              </a:ext>
            </a:extLst>
          </p:cNvPr>
          <p:cNvSpPr>
            <a:spLocks noGrp="1"/>
          </p:cNvSpPr>
          <p:nvPr>
            <p:ph idx="1"/>
          </p:nvPr>
        </p:nvSpPr>
        <p:spPr/>
        <p:txBody>
          <a:bodyPr/>
          <a:lstStyle/>
          <a:p>
            <a:r>
              <a:rPr lang="fr-FR" dirty="0"/>
              <a:t>Engage la Région de Nyon pour la 3e fois auprès du Casino Théâtre de Rolle par le biais d’une convention d’une durée de 4 ans, aux côtés de la Ville de Rolle et du Canton de Vaud. Le Casino Théâtre de Rolle fait partie des quatre institutions culturelles au bénéfice d’une convention avec la Région.</a:t>
            </a:r>
          </a:p>
          <a:p>
            <a:pPr marL="0" indent="0">
              <a:buNone/>
            </a:pPr>
            <a:r>
              <a:rPr lang="fr-CH" sz="2800" b="1" strike="noStrike" baseline="0" dirty="0">
                <a:solidFill>
                  <a:srgbClr val="C00000"/>
                </a:solidFill>
                <a:sym typeface="Wingdings" panose="05000000000000000000" pitchFamily="2" charset="2"/>
              </a:rPr>
              <a:t> </a:t>
            </a:r>
            <a:r>
              <a:rPr lang="fr-CH" sz="2800" b="1" strike="noStrike" baseline="0" dirty="0" err="1">
                <a:solidFill>
                  <a:srgbClr val="C00000"/>
                </a:solidFill>
              </a:rPr>
              <a:t>CoAH</a:t>
            </a:r>
            <a:r>
              <a:rPr lang="fr-CH" sz="2800" b="1" strike="noStrike" baseline="0" dirty="0">
                <a:solidFill>
                  <a:srgbClr val="C00000"/>
                </a:solidFill>
              </a:rPr>
              <a:t>: 02.11.2021, 18h</a:t>
            </a:r>
          </a:p>
        </p:txBody>
      </p:sp>
      <p:sp>
        <p:nvSpPr>
          <p:cNvPr id="3" name="Titre 2">
            <a:extLst>
              <a:ext uri="{FF2B5EF4-FFF2-40B4-BE49-F238E27FC236}">
                <a16:creationId xmlns:a16="http://schemas.microsoft.com/office/drawing/2014/main" id="{629715DB-4F25-4195-B6CC-FBC441D0BF4D}"/>
              </a:ext>
            </a:extLst>
          </p:cNvPr>
          <p:cNvSpPr>
            <a:spLocks noGrp="1"/>
          </p:cNvSpPr>
          <p:nvPr>
            <p:ph type="title"/>
          </p:nvPr>
        </p:nvSpPr>
        <p:spPr/>
        <p:txBody>
          <a:bodyPr/>
          <a:lstStyle/>
          <a:p>
            <a:r>
              <a:rPr lang="fr-CH" dirty="0"/>
              <a:t>PR 09-2021 </a:t>
            </a:r>
            <a:r>
              <a:rPr lang="fr-FR" dirty="0"/>
              <a:t>Soutien aux activités du Casino Théâtre de Rolle 2022-2026</a:t>
            </a:r>
            <a:endParaRPr lang="fr-CH" dirty="0"/>
          </a:p>
        </p:txBody>
      </p:sp>
    </p:spTree>
    <p:extLst>
      <p:ext uri="{BB962C8B-B14F-4D97-AF65-F5344CB8AC3E}">
        <p14:creationId xmlns:p14="http://schemas.microsoft.com/office/powerpoint/2010/main" val="1680549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H" dirty="0"/>
              <a:t>Jeudi 15 décembre 2021, 20h</a:t>
            </a:r>
          </a:p>
          <a:p>
            <a:r>
              <a:rPr lang="fr-CH" dirty="0"/>
              <a:t>Jeudi 10 mars 2022, 20h</a:t>
            </a:r>
          </a:p>
          <a:p>
            <a:r>
              <a:rPr lang="fr-CH" dirty="0"/>
              <a:t>Jeudi 23 juin 2022, 20h</a:t>
            </a:r>
          </a:p>
          <a:p>
            <a:r>
              <a:rPr lang="fr-CH" dirty="0"/>
              <a:t>Jeudi 29 septembre 2022, 20h</a:t>
            </a:r>
          </a:p>
          <a:p>
            <a:r>
              <a:rPr lang="fr-CH" dirty="0"/>
              <a:t>Mercredi 14 décembre 2022, 20h</a:t>
            </a:r>
          </a:p>
          <a:p>
            <a:endParaRPr lang="fr-CH" dirty="0"/>
          </a:p>
        </p:txBody>
      </p:sp>
      <p:sp>
        <p:nvSpPr>
          <p:cNvPr id="3" name="Titre 2"/>
          <p:cNvSpPr>
            <a:spLocks noGrp="1"/>
          </p:cNvSpPr>
          <p:nvPr>
            <p:ph type="title"/>
          </p:nvPr>
        </p:nvSpPr>
        <p:spPr/>
        <p:txBody>
          <a:bodyPr/>
          <a:lstStyle/>
          <a:p>
            <a:r>
              <a:rPr lang="fr-CH" dirty="0"/>
              <a:t>Séances ultérieures du</a:t>
            </a:r>
            <a:br>
              <a:rPr lang="fr-CH" dirty="0"/>
            </a:br>
            <a:r>
              <a:rPr lang="fr-CH" dirty="0"/>
              <a:t>Conseil intercommunal</a:t>
            </a:r>
          </a:p>
        </p:txBody>
      </p:sp>
    </p:spTree>
    <p:extLst>
      <p:ext uri="{BB962C8B-B14F-4D97-AF65-F5344CB8AC3E}">
        <p14:creationId xmlns:p14="http://schemas.microsoft.com/office/powerpoint/2010/main" val="1821018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Divers et propositions individuelles</a:t>
            </a:r>
          </a:p>
        </p:txBody>
      </p:sp>
      <p:sp>
        <p:nvSpPr>
          <p:cNvPr id="3" name="Espace réservé du texte 2"/>
          <p:cNvSpPr>
            <a:spLocks noGrp="1"/>
          </p:cNvSpPr>
          <p:nvPr>
            <p:ph type="body" idx="1"/>
          </p:nvPr>
        </p:nvSpPr>
        <p:spPr/>
        <p:txBody>
          <a:bodyPr/>
          <a:lstStyle/>
          <a:p>
            <a:endParaRPr lang="fr-CH"/>
          </a:p>
        </p:txBody>
      </p:sp>
    </p:spTree>
    <p:extLst>
      <p:ext uri="{BB962C8B-B14F-4D97-AF65-F5344CB8AC3E}">
        <p14:creationId xmlns:p14="http://schemas.microsoft.com/office/powerpoint/2010/main" val="400925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Communications du Bureau</a:t>
            </a:r>
          </a:p>
        </p:txBody>
      </p:sp>
      <p:sp>
        <p:nvSpPr>
          <p:cNvPr id="3" name="Espace réservé du texte 2"/>
          <p:cNvSpPr>
            <a:spLocks noGrp="1"/>
          </p:cNvSpPr>
          <p:nvPr>
            <p:ph type="body" idx="1"/>
          </p:nvPr>
        </p:nvSpPr>
        <p:spPr/>
        <p:txBody>
          <a:bodyPr/>
          <a:lstStyle/>
          <a:p>
            <a:endParaRPr lang="fr-CH"/>
          </a:p>
        </p:txBody>
      </p:sp>
    </p:spTree>
    <p:extLst>
      <p:ext uri="{BB962C8B-B14F-4D97-AF65-F5344CB8AC3E}">
        <p14:creationId xmlns:p14="http://schemas.microsoft.com/office/powerpoint/2010/main" val="156765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FBB14351-3AA8-466A-8104-FA9CA7B463E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56" b="20535"/>
          <a:stretch/>
        </p:blipFill>
        <p:spPr>
          <a:xfrm>
            <a:off x="838200" y="1825625"/>
            <a:ext cx="10515600" cy="4351338"/>
          </a:xfrm>
          <a:noFill/>
        </p:spPr>
      </p:pic>
      <p:sp>
        <p:nvSpPr>
          <p:cNvPr id="3" name="Titre 2">
            <a:extLst>
              <a:ext uri="{FF2B5EF4-FFF2-40B4-BE49-F238E27FC236}">
                <a16:creationId xmlns:a16="http://schemas.microsoft.com/office/drawing/2014/main" id="{C7492CA4-EC0D-4158-9EBB-D0CE95D52E89}"/>
              </a:ext>
            </a:extLst>
          </p:cNvPr>
          <p:cNvSpPr>
            <a:spLocks noGrp="1"/>
          </p:cNvSpPr>
          <p:nvPr>
            <p:ph type="title"/>
          </p:nvPr>
        </p:nvSpPr>
        <p:spPr>
          <a:xfrm>
            <a:off x="838200" y="365125"/>
            <a:ext cx="9000000" cy="1325563"/>
          </a:xfrm>
        </p:spPr>
        <p:txBody>
          <a:bodyPr anchor="t">
            <a:normAutofit/>
          </a:bodyPr>
          <a:lstStyle/>
          <a:p>
            <a:r>
              <a:rPr lang="fr-CH" dirty="0"/>
              <a:t>Hommage à M. Patrick </a:t>
            </a:r>
            <a:r>
              <a:rPr lang="fr-CH" dirty="0" err="1"/>
              <a:t>Bréchon</a:t>
            </a:r>
            <a:r>
              <a:rPr lang="fr-CH" dirty="0"/>
              <a:t> </a:t>
            </a:r>
          </a:p>
        </p:txBody>
      </p:sp>
    </p:spTree>
    <p:extLst>
      <p:ext uri="{BB962C8B-B14F-4D97-AF65-F5344CB8AC3E}">
        <p14:creationId xmlns:p14="http://schemas.microsoft.com/office/powerpoint/2010/main" val="179530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CF970E6-B475-4F62-A771-49FD3B92C87A}"/>
              </a:ext>
            </a:extLst>
          </p:cNvPr>
          <p:cNvSpPr>
            <a:spLocks noGrp="1"/>
          </p:cNvSpPr>
          <p:nvPr>
            <p:ph idx="1"/>
          </p:nvPr>
        </p:nvSpPr>
        <p:spPr/>
        <p:txBody>
          <a:bodyPr/>
          <a:lstStyle/>
          <a:p>
            <a:pPr marL="0" indent="0">
              <a:buNone/>
            </a:pPr>
            <a:r>
              <a:rPr lang="fr-CH" dirty="0"/>
              <a:t>Si votre photo ne figure pas</a:t>
            </a:r>
            <a:br>
              <a:rPr lang="fr-CH" dirty="0"/>
            </a:br>
            <a:r>
              <a:rPr lang="fr-CH" dirty="0"/>
              <a:t>encore sur regiondenyon.ch,</a:t>
            </a:r>
            <a:br>
              <a:rPr lang="fr-CH" dirty="0"/>
            </a:br>
            <a:r>
              <a:rPr lang="fr-CH" dirty="0"/>
              <a:t>merci d’en transmettre une à</a:t>
            </a:r>
            <a:br>
              <a:rPr lang="fr-CH" dirty="0"/>
            </a:br>
            <a:r>
              <a:rPr lang="fr-CH" dirty="0">
                <a:hlinkClick r:id="rId3"/>
              </a:rPr>
              <a:t>secretaire.ci@regiondenyon.ch</a:t>
            </a:r>
            <a:endParaRPr lang="fr-CH" dirty="0"/>
          </a:p>
          <a:p>
            <a:pPr marL="0" indent="0">
              <a:buNone/>
            </a:pPr>
            <a:endParaRPr lang="fr-CH" dirty="0"/>
          </a:p>
        </p:txBody>
      </p:sp>
      <p:sp>
        <p:nvSpPr>
          <p:cNvPr id="3" name="Titre 2">
            <a:extLst>
              <a:ext uri="{FF2B5EF4-FFF2-40B4-BE49-F238E27FC236}">
                <a16:creationId xmlns:a16="http://schemas.microsoft.com/office/drawing/2014/main" id="{C7492CA4-EC0D-4158-9EBB-D0CE95D52E89}"/>
              </a:ext>
            </a:extLst>
          </p:cNvPr>
          <p:cNvSpPr>
            <a:spLocks noGrp="1"/>
          </p:cNvSpPr>
          <p:nvPr>
            <p:ph type="title"/>
          </p:nvPr>
        </p:nvSpPr>
        <p:spPr/>
        <p:txBody>
          <a:bodyPr/>
          <a:lstStyle/>
          <a:p>
            <a:r>
              <a:rPr lang="fr-CH" dirty="0"/>
              <a:t>Photos du Conseil intercommunal sur le site internet</a:t>
            </a:r>
          </a:p>
        </p:txBody>
      </p:sp>
      <p:pic>
        <p:nvPicPr>
          <p:cNvPr id="9" name="Image 8" descr="Une image contenant texte&#10;&#10;Description générée automatiquement">
            <a:extLst>
              <a:ext uri="{FF2B5EF4-FFF2-40B4-BE49-F238E27FC236}">
                <a16:creationId xmlns:a16="http://schemas.microsoft.com/office/drawing/2014/main" id="{019BEDFC-F487-425A-BF9E-E72CA42EF183}"/>
              </a:ext>
            </a:extLst>
          </p:cNvPr>
          <p:cNvPicPr>
            <a:picLocks noChangeAspect="1"/>
          </p:cNvPicPr>
          <p:nvPr/>
        </p:nvPicPr>
        <p:blipFill>
          <a:blip r:embed="rId4"/>
          <a:stretch>
            <a:fillRect/>
          </a:stretch>
        </p:blipFill>
        <p:spPr>
          <a:xfrm>
            <a:off x="5970054" y="1825625"/>
            <a:ext cx="5383746" cy="3358934"/>
          </a:xfrm>
          <a:prstGeom prst="rect">
            <a:avLst/>
          </a:prstGeom>
          <a:ln>
            <a:solidFill>
              <a:schemeClr val="bg1">
                <a:lumMod val="85000"/>
              </a:schemeClr>
            </a:solidFill>
          </a:ln>
        </p:spPr>
      </p:pic>
    </p:spTree>
    <p:extLst>
      <p:ext uri="{BB962C8B-B14F-4D97-AF65-F5344CB8AC3E}">
        <p14:creationId xmlns:p14="http://schemas.microsoft.com/office/powerpoint/2010/main" val="237464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Assermentation(s)</a:t>
            </a:r>
          </a:p>
        </p:txBody>
      </p:sp>
      <p:sp>
        <p:nvSpPr>
          <p:cNvPr id="3" name="Espace réservé du texte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278474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Adoption du PV de la séance du</a:t>
            </a:r>
            <a:br>
              <a:rPr lang="fr-CH" dirty="0"/>
            </a:br>
            <a:r>
              <a:rPr lang="fr-CH" dirty="0"/>
              <a:t>17 juin 2021 à </a:t>
            </a:r>
            <a:r>
              <a:rPr lang="fr-CH" dirty="0" err="1"/>
              <a:t>Dully</a:t>
            </a:r>
            <a:endParaRPr lang="fr-CH" dirty="0"/>
          </a:p>
        </p:txBody>
      </p:sp>
      <p:sp>
        <p:nvSpPr>
          <p:cNvPr id="3" name="Espace réservé du texte 2"/>
          <p:cNvSpPr>
            <a:spLocks noGrp="1"/>
          </p:cNvSpPr>
          <p:nvPr>
            <p:ph type="body" idx="1"/>
          </p:nvPr>
        </p:nvSpPr>
        <p:spPr/>
        <p:txBody>
          <a:bodyPr/>
          <a:lstStyle/>
          <a:p>
            <a:endParaRPr lang="fr-CH"/>
          </a:p>
        </p:txBody>
      </p:sp>
    </p:spTree>
    <p:extLst>
      <p:ext uri="{BB962C8B-B14F-4D97-AF65-F5344CB8AC3E}">
        <p14:creationId xmlns:p14="http://schemas.microsoft.com/office/powerpoint/2010/main" val="251030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 01-2021</a:t>
            </a:r>
            <a:br>
              <a:rPr lang="fr-FR" dirty="0"/>
            </a:br>
            <a:r>
              <a:rPr lang="fr-FR" dirty="0"/>
              <a:t>Autorisations générales de plaider pour la législature 2021-2026</a:t>
            </a:r>
            <a:endParaRPr lang="fr-CH" dirty="0"/>
          </a:p>
        </p:txBody>
      </p:sp>
      <p:sp>
        <p:nvSpPr>
          <p:cNvPr id="3" name="Espace réservé du texte 2"/>
          <p:cNvSpPr>
            <a:spLocks noGrp="1"/>
          </p:cNvSpPr>
          <p:nvPr>
            <p:ph type="body" idx="1"/>
          </p:nvPr>
        </p:nvSpPr>
        <p:spPr/>
        <p:txBody>
          <a:bodyPr/>
          <a:lstStyle/>
          <a:p>
            <a:r>
              <a:rPr lang="fr-CH" dirty="0"/>
              <a:t>Responsable politique: Frédéric Mani</a:t>
            </a:r>
          </a:p>
        </p:txBody>
      </p:sp>
    </p:spTree>
    <p:extLst>
      <p:ext uri="{BB962C8B-B14F-4D97-AF65-F5344CB8AC3E}">
        <p14:creationId xmlns:p14="http://schemas.microsoft.com/office/powerpoint/2010/main" val="125918672"/>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B21221"/>
      </a:dk2>
      <a:lt2>
        <a:srgbClr val="E7E6E6"/>
      </a:lt2>
      <a:accent1>
        <a:srgbClr val="B21221"/>
      </a:accent1>
      <a:accent2>
        <a:srgbClr val="595959"/>
      </a:accent2>
      <a:accent3>
        <a:srgbClr val="A5A5A5"/>
      </a:accent3>
      <a:accent4>
        <a:srgbClr val="FFC000"/>
      </a:accent4>
      <a:accent5>
        <a:srgbClr val="ED7D31"/>
      </a:accent5>
      <a:accent6>
        <a:srgbClr val="70AD47"/>
      </a:accent6>
      <a:hlink>
        <a:srgbClr val="B21221"/>
      </a:hlink>
      <a:folHlink>
        <a:srgbClr val="C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 id="{AFEE4C3F-0044-41DF-A773-DCC9E35A1006}" vid="{02C13A66-A088-44F2-90F6-2CE1243DB35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8131</TotalTime>
  <Words>1649</Words>
  <Application>Microsoft Office PowerPoint</Application>
  <PresentationFormat>Grand écran</PresentationFormat>
  <Paragraphs>235</Paragraphs>
  <Slides>36</Slides>
  <Notes>34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36</vt:i4>
      </vt:variant>
    </vt:vector>
  </HeadingPairs>
  <TitlesOfParts>
    <vt:vector size="40" baseType="lpstr">
      <vt:lpstr>Arial</vt:lpstr>
      <vt:lpstr>Calibri</vt:lpstr>
      <vt:lpstr>Wingdings</vt:lpstr>
      <vt:lpstr>Thème Office</vt:lpstr>
      <vt:lpstr>Conseil intercommunal</vt:lpstr>
      <vt:lpstr>Adoption de l’ordre du jour</vt:lpstr>
      <vt:lpstr>Ordre du jour</vt:lpstr>
      <vt:lpstr>Communications du Bureau</vt:lpstr>
      <vt:lpstr>Hommage à M. Patrick Bréchon </vt:lpstr>
      <vt:lpstr>Photos du Conseil intercommunal sur le site internet</vt:lpstr>
      <vt:lpstr>Assermentation(s)</vt:lpstr>
      <vt:lpstr>Adoption du PV de la séance du 17 juin 2021 à Dully</vt:lpstr>
      <vt:lpstr>PR 01-2021 Autorisations générales de plaider pour la législature 2021-2026</vt:lpstr>
      <vt:lpstr>PR 02-2021 Compétences du Comité de direction d’engager des dépenses imprévisibles, exceptionnelles et urgentes 2021-2026</vt:lpstr>
      <vt:lpstr>PR 03-2021 Demande de crédit de CHF 364'581 pour la 2e étape de la Route Suisse (RC1) en traversée de Coppet</vt:lpstr>
      <vt:lpstr>PR 04-2021 État financier du fonds TP régional 2010-2020</vt:lpstr>
      <vt:lpstr>PR 05-2021 Participation de CHF 560'000 pour l’accompagnement opérationnel du programme TP</vt:lpstr>
      <vt:lpstr>Informations du Comité de direction</vt:lpstr>
      <vt:lpstr>Composition du nouveau Comité de direction</vt:lpstr>
      <vt:lpstr>Délégation de la Région de Nyon au Grand Genève</vt:lpstr>
      <vt:lpstr>Brochure bilan «10 ans de programme des transports publics»</vt:lpstr>
      <vt:lpstr>Demi-tarif découverte</vt:lpstr>
      <vt:lpstr>Avantages loisirs: entrée offerte à qui y va en transports publics ou à vélo</vt:lpstr>
      <vt:lpstr>Le chantier de la Givrine avance, avec la pose du revêtement du parking</vt:lpstr>
      <vt:lpstr>Démarche participative  «Inventons la Givrine de demain»</vt:lpstr>
      <vt:lpstr>Résultats provisoires du plan de soutien au tourisme</vt:lpstr>
      <vt:lpstr>Lancement de «Grand Genève en transition» le 6 septembre dernier</vt:lpstr>
      <vt:lpstr>Volet «OFF» des Assises Européennes de la Transition Energétique</vt:lpstr>
      <vt:lpstr>Prochaines échéances du projet d’agglomération 4</vt:lpstr>
      <vt:lpstr>Ambition pour un développement urbain du Grand Genève</vt:lpstr>
      <vt:lpstr>Application Guichet Mobile</vt:lpstr>
      <vt:lpstr>Ouverture des candidatures au Prix à l’innovation 2022</vt:lpstr>
      <vt:lpstr>La carte Côte à Côte, une collaboration originale entre 3 théâtres régionaux</vt:lpstr>
      <vt:lpstr>Annonce d’objets pour la séance du 15 décembre 2021 et nomination des commissions</vt:lpstr>
      <vt:lpstr>PR 06-2021 Budget 2022</vt:lpstr>
      <vt:lpstr>PR 07-2021 Indemnités 2022-2026</vt:lpstr>
      <vt:lpstr>PR 08-2021 Jonction autoroutière de Rolle</vt:lpstr>
      <vt:lpstr>PR 09-2021 Soutien aux activités du Casino Théâtre de Rolle 2022-2026</vt:lpstr>
      <vt:lpstr>Séances ultérieures du Conseil intercommunal</vt:lpstr>
      <vt:lpstr>Divers et propositions individuelles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intercommunal</dc:title>
  <dc:creator>Marco Ferrara</dc:creator>
  <cp:lastModifiedBy>Marco Ferrara</cp:lastModifiedBy>
  <cp:revision>862</cp:revision>
  <cp:lastPrinted>2021-09-16T07:07:04Z</cp:lastPrinted>
  <dcterms:created xsi:type="dcterms:W3CDTF">2019-08-27T15:52:15Z</dcterms:created>
  <dcterms:modified xsi:type="dcterms:W3CDTF">2021-09-22T09:36:33Z</dcterms:modified>
</cp:coreProperties>
</file>